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3"/>
  </p:handoutMasterIdLst>
  <p:sldIdLst>
    <p:sldId id="299" r:id="rId2"/>
    <p:sldId id="256" r:id="rId3"/>
    <p:sldId id="275" r:id="rId4"/>
    <p:sldId id="300" r:id="rId5"/>
    <p:sldId id="338" r:id="rId6"/>
    <p:sldId id="301" r:id="rId7"/>
    <p:sldId id="323" r:id="rId8"/>
    <p:sldId id="324" r:id="rId9"/>
    <p:sldId id="278" r:id="rId10"/>
    <p:sldId id="302" r:id="rId11"/>
    <p:sldId id="325" r:id="rId12"/>
    <p:sldId id="314" r:id="rId13"/>
    <p:sldId id="331" r:id="rId14"/>
    <p:sldId id="315" r:id="rId15"/>
    <p:sldId id="304" r:id="rId16"/>
    <p:sldId id="316" r:id="rId17"/>
    <p:sldId id="318" r:id="rId18"/>
    <p:sldId id="290" r:id="rId19"/>
    <p:sldId id="320" r:id="rId20"/>
    <p:sldId id="319" r:id="rId21"/>
    <p:sldId id="330" r:id="rId22"/>
    <p:sldId id="329" r:id="rId23"/>
    <p:sldId id="326" r:id="rId24"/>
    <p:sldId id="276" r:id="rId25"/>
    <p:sldId id="332" r:id="rId26"/>
    <p:sldId id="328" r:id="rId27"/>
    <p:sldId id="335" r:id="rId28"/>
    <p:sldId id="336" r:id="rId29"/>
    <p:sldId id="337" r:id="rId30"/>
    <p:sldId id="333" r:id="rId31"/>
    <p:sldId id="334"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표지 및 목차" id="{9AC440C7-35A5-4C66-85C0-57ABA215A4CD}">
          <p14:sldIdLst>
            <p14:sldId id="299"/>
            <p14:sldId id="256"/>
          </p14:sldIdLst>
        </p14:section>
        <p14:section name="소제목 표지" id="{E66F2113-6FFA-4364-A8C0-BE665FAC21BC}">
          <p14:sldIdLst>
            <p14:sldId id="275"/>
            <p14:sldId id="300"/>
            <p14:sldId id="338"/>
            <p14:sldId id="301"/>
            <p14:sldId id="323"/>
            <p14:sldId id="324"/>
            <p14:sldId id="278"/>
            <p14:sldId id="302"/>
            <p14:sldId id="325"/>
            <p14:sldId id="314"/>
            <p14:sldId id="331"/>
            <p14:sldId id="315"/>
            <p14:sldId id="304"/>
            <p14:sldId id="316"/>
            <p14:sldId id="318"/>
            <p14:sldId id="290"/>
            <p14:sldId id="320"/>
            <p14:sldId id="319"/>
            <p14:sldId id="330"/>
            <p14:sldId id="329"/>
            <p14:sldId id="326"/>
            <p14:sldId id="276"/>
            <p14:sldId id="332"/>
            <p14:sldId id="328"/>
            <p14:sldId id="335"/>
            <p14:sldId id="336"/>
            <p14:sldId id="337"/>
            <p14:sldId id="333"/>
            <p14:sldId id="334"/>
          </p14:sldIdLst>
        </p14:section>
        <p14:section name="발표 스타일" id="{C38C02E4-11D5-42F5-893A-E6BF36DD56B9}">
          <p14:sldIdLst/>
        </p14:section>
        <p14:section name="발표 및 보고서 스타일" id="{5F902FA6-5113-4F91-AC77-13F3243B18A9}">
          <p14:sldIdLst/>
        </p14:section>
        <p14:section name="마지막" id="{0A9151A7-1FDD-4606-B7F8-A63B772563CC}">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B2735"/>
    <a:srgbClr val="E6E6E6"/>
    <a:srgbClr val="00A9EA"/>
    <a:srgbClr val="FCFCFC"/>
    <a:srgbClr val="FDF54F"/>
    <a:srgbClr val="59D3F5"/>
    <a:srgbClr val="0D509E"/>
    <a:srgbClr val="F5C437"/>
    <a:srgbClr val="E4BF3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46" autoAdjust="0"/>
    <p:restoredTop sz="94660"/>
  </p:normalViewPr>
  <p:slideViewPr>
    <p:cSldViewPr snapToGrid="0" showGuides="1">
      <p:cViewPr>
        <p:scale>
          <a:sx n="170" d="100"/>
          <a:sy n="170" d="100"/>
        </p:scale>
        <p:origin x="2720" y="1336"/>
      </p:cViewPr>
      <p:guideLst>
        <p:guide orient="horz" pos="2160"/>
        <p:guide pos="3840"/>
      </p:guideLst>
    </p:cSldViewPr>
  </p:slideViewPr>
  <p:notesTextViewPr>
    <p:cViewPr>
      <p:scale>
        <a:sx n="1" d="1"/>
        <a:sy n="1" d="1"/>
      </p:scale>
      <p:origin x="0" y="0"/>
    </p:cViewPr>
  </p:notesText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6071721-8E9C-44C2-853F-6833A64A3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713D67CC-5E1C-4C2D-ADBD-93454BDC36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C1243D-668E-4487-B89E-3E54B40CB1CB}" type="datetimeFigureOut">
              <a:rPr lang="ko-KR" altLang="en-US" smtClean="0"/>
              <a:t>2024. 5. 23.</a:t>
            </a:fld>
            <a:endParaRPr lang="ko-KR" altLang="en-US"/>
          </a:p>
        </p:txBody>
      </p:sp>
      <p:sp>
        <p:nvSpPr>
          <p:cNvPr id="4" name="바닥글 개체 틀 3">
            <a:extLst>
              <a:ext uri="{FF2B5EF4-FFF2-40B4-BE49-F238E27FC236}">
                <a16:creationId xmlns:a16="http://schemas.microsoft.com/office/drawing/2014/main" id="{07769C25-1F19-4465-B9A0-58B525B891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563EDD73-9419-42D8-9977-0B28351CAF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6F3961-D88D-40F3-9802-6645A0D2F0A9}" type="slidenum">
              <a:rPr lang="ko-KR" altLang="en-US" smtClean="0"/>
              <a:t>‹#›</a:t>
            </a:fld>
            <a:endParaRPr lang="ko-KR" altLang="en-US"/>
          </a:p>
        </p:txBody>
      </p:sp>
    </p:spTree>
    <p:extLst>
      <p:ext uri="{BB962C8B-B14F-4D97-AF65-F5344CB8AC3E}">
        <p14:creationId xmlns:p14="http://schemas.microsoft.com/office/powerpoint/2010/main" val="364206559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502C1A-17C7-4185-B119-D8A96D3BCA7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9B688B1-BA03-4B4C-B83C-4262FB185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40EDBD1-39BA-4247-83D5-BA1C444D0977}"/>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828F9B85-6624-45A8-A7C1-9376FD8131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E229AE-83F4-4493-BA17-92735160FCD8}"/>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03088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5B7D22-5C22-4823-AECD-85D4B24D05E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F69E028-543D-412C-BA30-6FE3A96CAC1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94F6D1A-FFB2-4A78-9AA3-DA392519E48F}"/>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969FE491-8F03-43AA-AA5D-4BF5A9AD21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283B207-B325-4DB1-B2A0-394133E02D8A}"/>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42377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3A9ADEB-72A5-4B46-8442-28003D8B3E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7E62668-3C4A-4F0D-847F-8AA94ADBA8D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B22DFA-9B35-4B94-8514-B823EC32CCC6}"/>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E85B425C-9FBF-4B68-80FF-C90C6FB9C88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52291B-9B11-458D-9280-CB10E91C1838}"/>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10064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22980F-84FC-435D-BF7A-D96254DB049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390FFB5-7AA9-4345-B2EA-CFDC66B91900}"/>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572C19-7C92-4603-86C2-8F02B27DBBF7}"/>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5B99FB0F-E5BF-4ED7-B644-116D18C5F5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2033421-FE28-45BE-B6F5-A2E7CE699C63}"/>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156869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209C20-C647-40AD-BCF4-635FD01F51B5}"/>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4EF0F08-5209-472E-87A3-E54004232A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ECD924C-997B-4706-A220-EE9F6BF2A1B1}"/>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A52AEC4E-08B6-463A-A6C4-47B2CB9624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66D105B-FE2D-42B3-9DF8-2A238E1E461F}"/>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375086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887978-8781-4FEB-9A29-FFC3AC9311F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8B07B56-1776-41F5-90CC-049B72AA8D0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AFA8BFD-D673-4EAC-A73C-1D9B5124C9F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315D6A9-B9B1-49AE-BDE6-3761265F6537}"/>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6" name="바닥글 개체 틀 5">
            <a:extLst>
              <a:ext uri="{FF2B5EF4-FFF2-40B4-BE49-F238E27FC236}">
                <a16:creationId xmlns:a16="http://schemas.microsoft.com/office/drawing/2014/main" id="{7B8E2E0A-2213-49D1-A648-AEE229BB220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521FE3-01EE-41BF-83AB-194BAB277305}"/>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00763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8C1755-88EC-4990-90FA-904AC76D2860}"/>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AD9ED52-0EE0-4D51-A54E-1E3C83A7E6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8EF840B-FEFB-4064-A747-E6E9256BF4F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EF671C5-DEB4-4507-B6BD-F4E522E4E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9D72F22-4A0E-44BC-86EB-79B17EB745A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9726EEE3-85BF-4469-9CF5-07AC0EADECAC}"/>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8" name="바닥글 개체 틀 7">
            <a:extLst>
              <a:ext uri="{FF2B5EF4-FFF2-40B4-BE49-F238E27FC236}">
                <a16:creationId xmlns:a16="http://schemas.microsoft.com/office/drawing/2014/main" id="{10063E1C-0775-4AF4-A151-F5A0BC9EC6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9C432A2-B260-4889-801C-DB704B339CB2}"/>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36772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E8A5C1-1E13-4226-B204-AC736C2FAB8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FE57FA8-7544-47BB-8A52-478985E0AE02}"/>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4" name="바닥글 개체 틀 3">
            <a:extLst>
              <a:ext uri="{FF2B5EF4-FFF2-40B4-BE49-F238E27FC236}">
                <a16:creationId xmlns:a16="http://schemas.microsoft.com/office/drawing/2014/main" id="{A4510BBE-F7E8-44D6-8A18-7F61BEEDC33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00851DF-4BB2-4793-A203-DA3413039E89}"/>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3521137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62A312D-58AD-40D4-9983-BF78C82790BD}"/>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3" name="바닥글 개체 틀 2">
            <a:extLst>
              <a:ext uri="{FF2B5EF4-FFF2-40B4-BE49-F238E27FC236}">
                <a16:creationId xmlns:a16="http://schemas.microsoft.com/office/drawing/2014/main" id="{DCEA8F61-7638-49A6-80E5-3D4196407B8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52E32EC-F6EC-4C14-A9AC-65D4BAADBEE0}"/>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
        <p:nvSpPr>
          <p:cNvPr id="5" name="TextBox 4">
            <a:extLst>
              <a:ext uri="{FF2B5EF4-FFF2-40B4-BE49-F238E27FC236}">
                <a16:creationId xmlns:a16="http://schemas.microsoft.com/office/drawing/2014/main" id="{1BBD1DCF-507C-43A7-A20C-8C10AD9CDEBF}"/>
              </a:ext>
            </a:extLst>
          </p:cNvPr>
          <p:cNvSpPr txBox="1"/>
          <p:nvPr userDrawn="1"/>
        </p:nvSpPr>
        <p:spPr>
          <a:xfrm>
            <a:off x="10032313" y="6588607"/>
            <a:ext cx="2169184" cy="230832"/>
          </a:xfrm>
          <a:prstGeom prst="rect">
            <a:avLst/>
          </a:prstGeom>
          <a:noFill/>
        </p:spPr>
        <p:txBody>
          <a:bodyPr wrap="none" rtlCol="0">
            <a:spAutoFit/>
          </a:bodyPr>
          <a:lstStyle/>
          <a:p>
            <a:pPr algn="r"/>
            <a:r>
              <a:rPr lang="en-US" altLang="ko-KR" sz="900" dirty="0">
                <a:solidFill>
                  <a:schemeClr val="tx1">
                    <a:lumMod val="75000"/>
                    <a:lumOff val="25000"/>
                  </a:schemeClr>
                </a:solidFill>
              </a:rPr>
              <a:t>ⓒSaebyeol Yu.</a:t>
            </a:r>
            <a:r>
              <a:rPr lang="ko-KR" altLang="en-US" sz="900" dirty="0">
                <a:solidFill>
                  <a:schemeClr val="tx1">
                    <a:lumMod val="75000"/>
                    <a:lumOff val="25000"/>
                  </a:schemeClr>
                </a:solidFill>
              </a:rPr>
              <a:t> </a:t>
            </a:r>
            <a:r>
              <a:rPr lang="en-US" altLang="ko-KR" sz="900" dirty="0" err="1">
                <a:solidFill>
                  <a:schemeClr val="tx1">
                    <a:lumMod val="75000"/>
                    <a:lumOff val="25000"/>
                  </a:schemeClr>
                </a:solidFill>
              </a:rPr>
              <a:t>Saebyeol’s</a:t>
            </a:r>
            <a:r>
              <a:rPr lang="ko-KR" altLang="en-US" sz="900" dirty="0">
                <a:solidFill>
                  <a:schemeClr val="tx1">
                    <a:lumMod val="75000"/>
                    <a:lumOff val="25000"/>
                  </a:schemeClr>
                </a:solidFill>
              </a:rPr>
              <a:t> </a:t>
            </a:r>
            <a:r>
              <a:rPr lang="en-US" altLang="ko-KR" sz="900" dirty="0">
                <a:solidFill>
                  <a:schemeClr val="tx1">
                    <a:lumMod val="75000"/>
                    <a:lumOff val="25000"/>
                  </a:schemeClr>
                </a:solidFill>
              </a:rPr>
              <a:t>PowerPoint</a:t>
            </a:r>
            <a:endParaRPr lang="ko-KR" altLang="en-US" sz="900" dirty="0">
              <a:solidFill>
                <a:schemeClr val="tx1">
                  <a:lumMod val="75000"/>
                  <a:lumOff val="25000"/>
                </a:schemeClr>
              </a:solidFill>
            </a:endParaRPr>
          </a:p>
        </p:txBody>
      </p:sp>
    </p:spTree>
    <p:extLst>
      <p:ext uri="{BB962C8B-B14F-4D97-AF65-F5344CB8AC3E}">
        <p14:creationId xmlns:p14="http://schemas.microsoft.com/office/powerpoint/2010/main" val="423193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6AADB8-29E6-46D3-AAC5-93AC92FDE79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B495A74-51E1-4D6C-B3FC-00F4AFE968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46A4B4E-5930-4750-81D5-3FA6CA95A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E1875A0-AB97-45DC-A5F5-237A32A0E9EA}"/>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6" name="바닥글 개체 틀 5">
            <a:extLst>
              <a:ext uri="{FF2B5EF4-FFF2-40B4-BE49-F238E27FC236}">
                <a16:creationId xmlns:a16="http://schemas.microsoft.com/office/drawing/2014/main" id="{4A8E844C-E558-464B-9FE0-68BECD2970D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38CBB3-FA58-4F6F-AD79-FB138CAD29D5}"/>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90486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F35BF7-B00D-42ED-9B95-B737E71E95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8E4D255-B8B4-4CE2-881E-1ECC19DAB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CF30024-4B91-4D6C-9538-5D936ED0CF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B90AC83-2852-40FB-B54A-25BB5C288826}"/>
              </a:ext>
            </a:extLst>
          </p:cNvPr>
          <p:cNvSpPr>
            <a:spLocks noGrp="1"/>
          </p:cNvSpPr>
          <p:nvPr>
            <p:ph type="dt" sz="half" idx="10"/>
          </p:nvPr>
        </p:nvSpPr>
        <p:spPr/>
        <p:txBody>
          <a:bodyPr/>
          <a:lstStyle/>
          <a:p>
            <a:fld id="{78604309-49AB-4F63-BCDF-00F26D01FC82}" type="datetimeFigureOut">
              <a:rPr lang="ko-KR" altLang="en-US" smtClean="0"/>
              <a:t>2024. 5. 23.</a:t>
            </a:fld>
            <a:endParaRPr lang="ko-KR" altLang="en-US"/>
          </a:p>
        </p:txBody>
      </p:sp>
      <p:sp>
        <p:nvSpPr>
          <p:cNvPr id="6" name="바닥글 개체 틀 5">
            <a:extLst>
              <a:ext uri="{FF2B5EF4-FFF2-40B4-BE49-F238E27FC236}">
                <a16:creationId xmlns:a16="http://schemas.microsoft.com/office/drawing/2014/main" id="{1195F577-5B4F-44DB-8165-7FB712AFE96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71D18C8-7B5F-4AF7-BFEF-95E08DF4FE08}"/>
              </a:ext>
            </a:extLst>
          </p:cNvPr>
          <p:cNvSpPr>
            <a:spLocks noGrp="1"/>
          </p:cNvSpPr>
          <p:nvPr>
            <p:ph type="sldNum" sz="quarter" idx="12"/>
          </p:nvPr>
        </p:nvSpPr>
        <p:spPr/>
        <p:txBody>
          <a:body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259773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F9AB59B-F2A0-42E9-8DF6-EB86CA66B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7615888-D905-4A73-9CF6-08A3759CC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356C9DB-296C-4F6C-A750-78C65B13C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04309-49AB-4F63-BCDF-00F26D01FC82}" type="datetimeFigureOut">
              <a:rPr lang="ko-KR" altLang="en-US" smtClean="0"/>
              <a:t>2024. 5. 23.</a:t>
            </a:fld>
            <a:endParaRPr lang="ko-KR" altLang="en-US"/>
          </a:p>
        </p:txBody>
      </p:sp>
      <p:sp>
        <p:nvSpPr>
          <p:cNvPr id="5" name="바닥글 개체 틀 4">
            <a:extLst>
              <a:ext uri="{FF2B5EF4-FFF2-40B4-BE49-F238E27FC236}">
                <a16:creationId xmlns:a16="http://schemas.microsoft.com/office/drawing/2014/main" id="{758EFC16-C598-4D65-AA92-1028E7FD4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F59DDD8-9858-4633-85D4-FA2B5353A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96068-7649-4789-9891-359AE43EC256}" type="slidenum">
              <a:rPr lang="ko-KR" altLang="en-US" smtClean="0"/>
              <a:t>‹#›</a:t>
            </a:fld>
            <a:endParaRPr lang="ko-KR" altLang="en-US"/>
          </a:p>
        </p:txBody>
      </p:sp>
    </p:spTree>
    <p:extLst>
      <p:ext uri="{BB962C8B-B14F-4D97-AF65-F5344CB8AC3E}">
        <p14:creationId xmlns:p14="http://schemas.microsoft.com/office/powerpoint/2010/main" val="11571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hyperlink" Target="https://www.google.com/url?sa=i&amp;url=https%3A%2F%2Fvelog.io%2F%40taese0ng%2FVue.js-%25EA%25B8%25B0%25EB%25B3%25B8-%25EC%2582%25AC%25EC%259A%25A9%25EB%25B2%2595&amp;psig=AOvVaw0wQ7ARONglrnnrWAukrNzE&amp;ust=1716571441967000&amp;source=images&amp;cd=vfe&amp;opi=89978449&amp;ved=0CBIQjRxqFwoTCIilooqlpIYDFQAAAAAdAAAAABAD" TargetMode="External"/><Relationship Id="rId13"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15.png"/><Relationship Id="rId12"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openai/gpt-3/blob/master/dataset_statistics/languages_by_character_count.csv"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onga.com/dspecial/2#:~:text=2023%EB%85%84%20%EC%A0%84%EC%84%B8%EC%82%AC%EA%B8%B0%20%ED%94%BC%ED%95%B4%EC%95%A1%2C&amp;text=%EC%82%AC%EA%B3%A0%EC%95%A1%EC%9D%80%20%EC%B4%9D%204,%EB%8C%80%EC%8B%A0%20%EA%B0%9A%EC%95%84%EC%A4%AC%EB%8B%A4%EB%8A%94%20%EC%9D%98%EB%AF%B8%EB%8B%A4."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469A4F61-3614-7B1B-5278-2C04ECDF557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1"/>
            <a:ext cx="6096000" cy="6858001"/>
          </a:xfrm>
          <a:prstGeom prst="rect">
            <a:avLst/>
          </a:prstGeom>
        </p:spPr>
      </p:pic>
      <p:sp>
        <p:nvSpPr>
          <p:cNvPr id="3" name="TextBox 2">
            <a:extLst>
              <a:ext uri="{FF2B5EF4-FFF2-40B4-BE49-F238E27FC236}">
                <a16:creationId xmlns:a16="http://schemas.microsoft.com/office/drawing/2014/main" id="{07CB5F9C-FE07-47B7-9BBD-2733D7FD5946}"/>
              </a:ext>
            </a:extLst>
          </p:cNvPr>
          <p:cNvSpPr txBox="1"/>
          <p:nvPr/>
        </p:nvSpPr>
        <p:spPr>
          <a:xfrm>
            <a:off x="9568341" y="5699882"/>
            <a:ext cx="2350323" cy="707566"/>
          </a:xfrm>
          <a:prstGeom prst="rect">
            <a:avLst/>
          </a:prstGeom>
          <a:noFill/>
        </p:spPr>
        <p:txBody>
          <a:bodyPr wrap="none" rtlCol="0">
            <a:spAutoFit/>
          </a:bodyPr>
          <a:lstStyle/>
          <a:p>
            <a:pPr>
              <a:lnSpc>
                <a:spcPct val="150000"/>
              </a:lnSpc>
            </a:pPr>
            <a:r>
              <a:rPr lang="en-US" altLang="ko-KR" sz="1400" dirty="0">
                <a:latin typeface="+mn-ea"/>
              </a:rPr>
              <a:t>SSAFY</a:t>
            </a:r>
            <a:r>
              <a:rPr lang="ko-KR" altLang="en-US" sz="1400" dirty="0">
                <a:latin typeface="+mn-ea"/>
              </a:rPr>
              <a:t> </a:t>
            </a:r>
            <a:r>
              <a:rPr lang="en-US" altLang="ko-KR" sz="1400" dirty="0">
                <a:latin typeface="+mn-ea"/>
              </a:rPr>
              <a:t>11</a:t>
            </a:r>
            <a:r>
              <a:rPr lang="ko-KR" altLang="en-US" sz="1400" dirty="0">
                <a:latin typeface="+mn-ea"/>
              </a:rPr>
              <a:t>기 광주 </a:t>
            </a:r>
            <a:r>
              <a:rPr lang="en-US" altLang="ko-KR" sz="1400" dirty="0">
                <a:latin typeface="+mn-ea"/>
              </a:rPr>
              <a:t>5</a:t>
            </a:r>
            <a:r>
              <a:rPr lang="ko-KR" altLang="en-US" sz="1400" dirty="0">
                <a:latin typeface="+mn-ea"/>
              </a:rPr>
              <a:t>반 고민호</a:t>
            </a:r>
            <a:endParaRPr lang="en-US" altLang="ko-KR" sz="1400" dirty="0">
              <a:latin typeface="+mn-ea"/>
            </a:endParaRPr>
          </a:p>
          <a:p>
            <a:pPr>
              <a:lnSpc>
                <a:spcPct val="150000"/>
              </a:lnSpc>
            </a:pPr>
            <a:r>
              <a:rPr lang="en-US" altLang="ko-KR" sz="1400" dirty="0">
                <a:latin typeface="+mn-ea"/>
              </a:rPr>
              <a:t>SSAFY 11</a:t>
            </a:r>
            <a:r>
              <a:rPr lang="ko-KR" altLang="en-US" sz="1400" dirty="0">
                <a:latin typeface="+mn-ea"/>
              </a:rPr>
              <a:t>기</a:t>
            </a:r>
            <a:r>
              <a:rPr lang="en-US" altLang="ko-KR" sz="1400" dirty="0">
                <a:latin typeface="+mn-ea"/>
              </a:rPr>
              <a:t> </a:t>
            </a:r>
            <a:r>
              <a:rPr lang="ko-KR" altLang="en-US" sz="1400" dirty="0">
                <a:latin typeface="+mn-ea"/>
              </a:rPr>
              <a:t>광주 </a:t>
            </a:r>
            <a:r>
              <a:rPr lang="en-US" altLang="ko-KR" sz="1400" dirty="0">
                <a:latin typeface="+mn-ea"/>
              </a:rPr>
              <a:t>5</a:t>
            </a:r>
            <a:r>
              <a:rPr lang="ko-KR" altLang="en-US" sz="1400" dirty="0">
                <a:latin typeface="+mn-ea"/>
              </a:rPr>
              <a:t>반 박선홍</a:t>
            </a:r>
          </a:p>
        </p:txBody>
      </p:sp>
      <p:sp>
        <p:nvSpPr>
          <p:cNvPr id="5" name="TextBox 4">
            <a:extLst>
              <a:ext uri="{FF2B5EF4-FFF2-40B4-BE49-F238E27FC236}">
                <a16:creationId xmlns:a16="http://schemas.microsoft.com/office/drawing/2014/main" id="{B4A90FBE-A59D-4013-9F7A-AFE93874FF90}"/>
              </a:ext>
            </a:extLst>
          </p:cNvPr>
          <p:cNvSpPr txBox="1"/>
          <p:nvPr/>
        </p:nvSpPr>
        <p:spPr>
          <a:xfrm>
            <a:off x="1643820" y="2501937"/>
            <a:ext cx="7697364" cy="1323439"/>
          </a:xfrm>
          <a:prstGeom prst="rect">
            <a:avLst/>
          </a:prstGeom>
          <a:noFill/>
        </p:spPr>
        <p:txBody>
          <a:bodyPr wrap="none" rtlCol="0" anchor="ctr">
            <a:spAutoFit/>
          </a:bodyPr>
          <a:lstStyle/>
          <a:p>
            <a:pPr algn="ctr"/>
            <a:r>
              <a:rPr lang="en-US" altLang="ko-KR" sz="8000" b="1" dirty="0">
                <a:solidFill>
                  <a:schemeClr val="bg1"/>
                </a:solidFill>
                <a:latin typeface="G마켓 산스 TTF Bold" panose="02000000000000000000" pitchFamily="2" charset="-127"/>
                <a:ea typeface="G마켓 산스 TTF Bold" panose="02000000000000000000" pitchFamily="2" charset="-127"/>
              </a:rPr>
              <a:t>Check-In </a:t>
            </a:r>
            <a:r>
              <a:rPr lang="en-US" altLang="ko-KR" sz="8000" b="1" dirty="0">
                <a:latin typeface="G마켓 산스 TTF Bold" panose="02000000000000000000" pitchFamily="2" charset="-127"/>
                <a:ea typeface="G마켓 산스 TTF Bold" panose="02000000000000000000" pitchFamily="2" charset="-127"/>
              </a:rPr>
              <a:t>Home</a:t>
            </a:r>
            <a:endParaRPr lang="ko-KR" altLang="en-US" sz="8000" b="1" dirty="0">
              <a:latin typeface="G마켓 산스 TTF Bold" panose="02000000000000000000" pitchFamily="2" charset="-127"/>
              <a:ea typeface="G마켓 산스 TTF Bold" panose="02000000000000000000" pitchFamily="2" charset="-127"/>
            </a:endParaRPr>
          </a:p>
        </p:txBody>
      </p:sp>
      <p:sp>
        <p:nvSpPr>
          <p:cNvPr id="6" name="TextBox 5">
            <a:extLst>
              <a:ext uri="{FF2B5EF4-FFF2-40B4-BE49-F238E27FC236}">
                <a16:creationId xmlns:a16="http://schemas.microsoft.com/office/drawing/2014/main" id="{CF68A30E-D8D8-DF03-485D-9B265A3F6805}"/>
              </a:ext>
            </a:extLst>
          </p:cNvPr>
          <p:cNvSpPr txBox="1"/>
          <p:nvPr/>
        </p:nvSpPr>
        <p:spPr>
          <a:xfrm>
            <a:off x="6688994" y="4043500"/>
            <a:ext cx="2729326" cy="707886"/>
          </a:xfrm>
          <a:prstGeom prst="rect">
            <a:avLst/>
          </a:prstGeom>
          <a:noFill/>
        </p:spPr>
        <p:txBody>
          <a:bodyPr wrap="square" rtlCol="0">
            <a:spAutoFit/>
          </a:bodyPr>
          <a:lstStyle/>
          <a:p>
            <a:r>
              <a:rPr lang="ko-KR" altLang="en-US" sz="2000" dirty="0">
                <a:latin typeface="G마켓 산스 TTF Light" panose="02000000000000000000" pitchFamily="2" charset="-127"/>
                <a:ea typeface="G마켓 산스 TTF Light" panose="02000000000000000000" pitchFamily="2" charset="-127"/>
              </a:rPr>
              <a:t>체크리스트 작성부터</a:t>
            </a:r>
            <a:endParaRPr lang="en-US" altLang="ko-KR" sz="2000" dirty="0">
              <a:latin typeface="G마켓 산스 TTF Light" panose="02000000000000000000" pitchFamily="2" charset="-127"/>
              <a:ea typeface="G마켓 산스 TTF Light" panose="02000000000000000000" pitchFamily="2" charset="-127"/>
            </a:endParaRPr>
          </a:p>
          <a:p>
            <a:r>
              <a:rPr lang="ko-KR" altLang="en-US" sz="2000" dirty="0">
                <a:latin typeface="G마켓 산스 TTF Light" panose="02000000000000000000" pitchFamily="2" charset="-127"/>
                <a:ea typeface="G마켓 산스 TTF Light" panose="02000000000000000000" pitchFamily="2" charset="-127"/>
              </a:rPr>
              <a:t>인테리어 추천까지 </a:t>
            </a:r>
          </a:p>
        </p:txBody>
      </p:sp>
    </p:spTree>
    <p:extLst>
      <p:ext uri="{BB962C8B-B14F-4D97-AF65-F5344CB8AC3E}">
        <p14:creationId xmlns:p14="http://schemas.microsoft.com/office/powerpoint/2010/main" val="665896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4046301" cy="646331"/>
          </a:xfrm>
          <a:prstGeom prst="rect">
            <a:avLst/>
          </a:prstGeom>
          <a:noFill/>
        </p:spPr>
        <p:txBody>
          <a:bodyPr wrap="none" rtlCol="0">
            <a:spAutoFit/>
          </a:bodyPr>
          <a:lstStyle/>
          <a:p>
            <a:r>
              <a:rPr lang="ko-KR" altLang="en-US" sz="3600" spc="-300" dirty="0">
                <a:latin typeface="+mn-ea"/>
              </a:rPr>
              <a:t>고객 여정 지도 </a:t>
            </a:r>
            <a:r>
              <a:rPr lang="en-US" altLang="ko-KR" sz="3600" spc="-300" dirty="0">
                <a:latin typeface="+mn-ea"/>
              </a:rPr>
              <a:t>/</a:t>
            </a:r>
            <a:r>
              <a:rPr lang="ko-KR" altLang="en-US" sz="3600" spc="-300" dirty="0">
                <a:latin typeface="+mn-ea"/>
              </a:rPr>
              <a:t> </a:t>
            </a:r>
            <a:r>
              <a:rPr lang="ko-KR" altLang="en-US" sz="3600" spc="-300" dirty="0" err="1">
                <a:latin typeface="+mn-ea"/>
              </a:rPr>
              <a:t>차별점</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686406" cy="261610"/>
          </a:xfrm>
          <a:prstGeom prst="rect">
            <a:avLst/>
          </a:prstGeom>
          <a:noFill/>
        </p:spPr>
        <p:txBody>
          <a:bodyPr wrap="none" rtlCol="0">
            <a:spAutoFit/>
          </a:bodyPr>
          <a:lstStyle/>
          <a:p>
            <a:r>
              <a:rPr lang="en-US" altLang="ko-KR" sz="1100" dirty="0"/>
              <a:t>WHAT</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8141F67D-CE1B-4F01-8277-5FCF4D662548}"/>
              </a:ext>
            </a:extLst>
          </p:cNvPr>
          <p:cNvCxnSpPr/>
          <p:nvPr/>
        </p:nvCxnSpPr>
        <p:spPr>
          <a:xfrm>
            <a:off x="0" y="3405188"/>
            <a:ext cx="121920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1" name="직선 연결선 240">
            <a:extLst>
              <a:ext uri="{FF2B5EF4-FFF2-40B4-BE49-F238E27FC236}">
                <a16:creationId xmlns:a16="http://schemas.microsoft.com/office/drawing/2014/main" id="{9F4C029E-9EFE-472A-A2F7-E6ECFA32B5D6}"/>
              </a:ext>
            </a:extLst>
          </p:cNvPr>
          <p:cNvCxnSpPr/>
          <p:nvPr/>
        </p:nvCxnSpPr>
        <p:spPr>
          <a:xfrm flipV="1">
            <a:off x="3395427" y="3388538"/>
            <a:ext cx="0" cy="7199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4" name="직선 연결선 243">
            <a:extLst>
              <a:ext uri="{FF2B5EF4-FFF2-40B4-BE49-F238E27FC236}">
                <a16:creationId xmlns:a16="http://schemas.microsoft.com/office/drawing/2014/main" id="{84735E0C-A406-4B74-A5D0-82CD22FB4D16}"/>
              </a:ext>
            </a:extLst>
          </p:cNvPr>
          <p:cNvCxnSpPr>
            <a:cxnSpLocks/>
          </p:cNvCxnSpPr>
          <p:nvPr/>
        </p:nvCxnSpPr>
        <p:spPr>
          <a:xfrm flipV="1">
            <a:off x="6382150"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19F04A3D-CFBC-4846-A4BB-1FA6FF6997F8}"/>
              </a:ext>
            </a:extLst>
          </p:cNvPr>
          <p:cNvSpPr txBox="1"/>
          <p:nvPr/>
        </p:nvSpPr>
        <p:spPr>
          <a:xfrm>
            <a:off x="1028700" y="1892711"/>
            <a:ext cx="1781257" cy="400110"/>
          </a:xfrm>
          <a:prstGeom prst="rect">
            <a:avLst/>
          </a:prstGeom>
          <a:noFill/>
        </p:spPr>
        <p:txBody>
          <a:bodyPr wrap="none" rtlCol="0">
            <a:spAutoFit/>
          </a:bodyPr>
          <a:lstStyle>
            <a:defPPr>
              <a:defRPr lang="ko-KR"/>
            </a:defPPr>
            <a:lvl1pPr>
              <a:defRPr>
                <a:solidFill>
                  <a:schemeClr val="tx1">
                    <a:lumMod val="85000"/>
                    <a:lumOff val="15000"/>
                  </a:schemeClr>
                </a:solidFill>
                <a:latin typeface="+mj-ea"/>
                <a:ea typeface="+mj-ea"/>
              </a:defRPr>
            </a:lvl1pPr>
          </a:lstStyle>
          <a:p>
            <a:r>
              <a:rPr lang="en-US" altLang="ko-KR" sz="2000" b="1" dirty="0">
                <a:latin typeface="+mn-lt"/>
                <a:ea typeface="G마켓 산스 TTF Light" panose="02000000000000000000" pitchFamily="2" charset="-127"/>
              </a:rPr>
              <a:t>1.</a:t>
            </a:r>
            <a:r>
              <a:rPr lang="ko-KR" altLang="en-US" sz="2000" b="1" dirty="0">
                <a:latin typeface="+mn-lt"/>
                <a:ea typeface="G마켓 산스 TTF Light" panose="02000000000000000000" pitchFamily="2" charset="-127"/>
              </a:rPr>
              <a:t> 거주지 탐색</a:t>
            </a:r>
          </a:p>
        </p:txBody>
      </p:sp>
      <p:cxnSp>
        <p:nvCxnSpPr>
          <p:cNvPr id="255" name="직선 연결선 254">
            <a:extLst>
              <a:ext uri="{FF2B5EF4-FFF2-40B4-BE49-F238E27FC236}">
                <a16:creationId xmlns:a16="http://schemas.microsoft.com/office/drawing/2014/main" id="{2943B086-CE0F-4D20-BE6C-18A8E0035B90}"/>
              </a:ext>
            </a:extLst>
          </p:cNvPr>
          <p:cNvCxnSpPr/>
          <p:nvPr/>
        </p:nvCxnSpPr>
        <p:spPr>
          <a:xfrm>
            <a:off x="914400"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06A838DA-F420-45E5-BAC5-6770B69EB100}"/>
              </a:ext>
            </a:extLst>
          </p:cNvPr>
          <p:cNvCxnSpPr/>
          <p:nvPr/>
        </p:nvCxnSpPr>
        <p:spPr>
          <a:xfrm flipV="1">
            <a:off x="9116085" y="3390008"/>
            <a:ext cx="0" cy="7199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F147EF73-9065-448C-B970-C800FAFD0CF4}"/>
              </a:ext>
            </a:extLst>
          </p:cNvPr>
          <p:cNvSpPr txBox="1"/>
          <p:nvPr/>
        </p:nvSpPr>
        <p:spPr>
          <a:xfrm>
            <a:off x="1063749" y="2355619"/>
            <a:ext cx="4046299" cy="784830"/>
          </a:xfrm>
          <a:prstGeom prst="rect">
            <a:avLst/>
          </a:prstGeom>
          <a:noFill/>
        </p:spPr>
        <p:txBody>
          <a:bodyPr wrap="square" rtlCol="0">
            <a:spAutoFit/>
          </a:bodyPr>
          <a:lstStyle/>
          <a:p>
            <a:pPr marL="285750" indent="-285750">
              <a:buFontTx/>
              <a:buChar char="-"/>
            </a:pPr>
            <a:r>
              <a:rPr lang="ko-KR" altLang="en-US" sz="1500" b="1" dirty="0">
                <a:solidFill>
                  <a:srgbClr val="FF0000"/>
                </a:solidFill>
                <a:latin typeface="+mn-ea"/>
              </a:rPr>
              <a:t>다양한 집을 검색하여 후보군 선정</a:t>
            </a:r>
            <a:endParaRPr lang="en-US" altLang="ko-KR" sz="1500" b="1" dirty="0">
              <a:solidFill>
                <a:srgbClr val="FF0000"/>
              </a:solidFill>
              <a:latin typeface="+mn-ea"/>
            </a:endParaRPr>
          </a:p>
          <a:p>
            <a:pPr marL="285750" indent="-285750">
              <a:buFontTx/>
              <a:buChar char="-"/>
            </a:pPr>
            <a:r>
              <a:rPr lang="ko-KR" altLang="en-US" sz="1500" dirty="0" err="1">
                <a:solidFill>
                  <a:schemeClr val="tx1">
                    <a:lumMod val="75000"/>
                    <a:lumOff val="25000"/>
                  </a:schemeClr>
                </a:solidFill>
                <a:latin typeface="+mn-ea"/>
              </a:rPr>
              <a:t>법정동</a:t>
            </a:r>
            <a:r>
              <a:rPr lang="ko-KR" altLang="en-US" sz="1500" dirty="0">
                <a:solidFill>
                  <a:schemeClr val="tx1">
                    <a:lumMod val="75000"/>
                    <a:lumOff val="25000"/>
                  </a:schemeClr>
                </a:solidFill>
                <a:latin typeface="+mn-ea"/>
              </a:rPr>
              <a:t> 기반 검색</a:t>
            </a:r>
            <a:r>
              <a:rPr lang="en-US" altLang="ko-KR" sz="1500" dirty="0">
                <a:solidFill>
                  <a:schemeClr val="tx1">
                    <a:lumMod val="75000"/>
                    <a:lumOff val="25000"/>
                  </a:schemeClr>
                </a:solidFill>
                <a:latin typeface="+mn-ea"/>
              </a:rPr>
              <a:t>,</a:t>
            </a:r>
            <a:r>
              <a:rPr lang="ko-KR" altLang="en-US" sz="1500" dirty="0">
                <a:solidFill>
                  <a:schemeClr val="tx1">
                    <a:lumMod val="75000"/>
                    <a:lumOff val="25000"/>
                  </a:schemeClr>
                </a:solidFill>
                <a:latin typeface="+mn-ea"/>
              </a:rPr>
              <a:t> </a:t>
            </a:r>
            <a:r>
              <a:rPr lang="en-US" altLang="ko-KR" sz="1500" dirty="0">
                <a:solidFill>
                  <a:schemeClr val="tx1">
                    <a:lumMod val="75000"/>
                    <a:lumOff val="25000"/>
                  </a:schemeClr>
                </a:solidFill>
                <a:latin typeface="+mn-ea"/>
              </a:rPr>
              <a:t>Drawing</a:t>
            </a:r>
            <a:r>
              <a:rPr lang="ko-KR" altLang="en-US" sz="1500" dirty="0">
                <a:solidFill>
                  <a:schemeClr val="tx1">
                    <a:lumMod val="75000"/>
                    <a:lumOff val="25000"/>
                  </a:schemeClr>
                </a:solidFill>
                <a:latin typeface="+mn-ea"/>
              </a:rPr>
              <a:t>기반 검색</a:t>
            </a:r>
            <a:endParaRPr lang="en-US" altLang="ko-KR" sz="1500" dirty="0">
              <a:solidFill>
                <a:schemeClr val="tx1">
                  <a:lumMod val="75000"/>
                  <a:lumOff val="25000"/>
                </a:schemeClr>
              </a:solidFill>
              <a:latin typeface="+mn-ea"/>
            </a:endParaRPr>
          </a:p>
          <a:p>
            <a:pPr marL="285750" indent="-285750">
              <a:buFontTx/>
              <a:buChar char="-"/>
            </a:pPr>
            <a:r>
              <a:rPr lang="ko-KR" altLang="en-US" sz="1500" dirty="0">
                <a:solidFill>
                  <a:schemeClr val="tx1">
                    <a:lumMod val="75000"/>
                    <a:lumOff val="25000"/>
                  </a:schemeClr>
                </a:solidFill>
                <a:latin typeface="+mn-ea"/>
              </a:rPr>
              <a:t>매매가</a:t>
            </a:r>
            <a:r>
              <a:rPr lang="en-US" altLang="ko-KR" sz="1500" dirty="0">
                <a:solidFill>
                  <a:schemeClr val="tx1">
                    <a:lumMod val="75000"/>
                    <a:lumOff val="25000"/>
                  </a:schemeClr>
                </a:solidFill>
                <a:latin typeface="+mn-ea"/>
              </a:rPr>
              <a:t>,</a:t>
            </a:r>
            <a:r>
              <a:rPr lang="ko-KR" altLang="en-US" sz="1500" dirty="0">
                <a:solidFill>
                  <a:schemeClr val="tx1">
                    <a:lumMod val="75000"/>
                    <a:lumOff val="25000"/>
                  </a:schemeClr>
                </a:solidFill>
                <a:latin typeface="+mn-ea"/>
              </a:rPr>
              <a:t> 주위 편의시설 등 다양한 상세정보</a:t>
            </a:r>
          </a:p>
        </p:txBody>
      </p:sp>
      <p:sp>
        <p:nvSpPr>
          <p:cNvPr id="56" name="TextBox 55">
            <a:extLst>
              <a:ext uri="{FF2B5EF4-FFF2-40B4-BE49-F238E27FC236}">
                <a16:creationId xmlns:a16="http://schemas.microsoft.com/office/drawing/2014/main" id="{19F04A3D-CFBC-4846-A4BB-1FA6FF6997F8}"/>
              </a:ext>
            </a:extLst>
          </p:cNvPr>
          <p:cNvSpPr txBox="1"/>
          <p:nvPr/>
        </p:nvSpPr>
        <p:spPr>
          <a:xfrm>
            <a:off x="3485103" y="3812708"/>
            <a:ext cx="2988319" cy="400110"/>
          </a:xfrm>
          <a:prstGeom prst="rect">
            <a:avLst/>
          </a:prstGeom>
          <a:noFill/>
        </p:spPr>
        <p:txBody>
          <a:bodyPr wrap="none" rtlCol="0">
            <a:spAutoFit/>
          </a:bodyPr>
          <a:lstStyle>
            <a:defPPr>
              <a:defRPr lang="ko-KR"/>
            </a:defPPr>
            <a:lvl1pPr>
              <a:defRPr>
                <a:solidFill>
                  <a:schemeClr val="tx1">
                    <a:lumMod val="85000"/>
                    <a:lumOff val="15000"/>
                  </a:schemeClr>
                </a:solidFill>
                <a:latin typeface="+mj-ea"/>
                <a:ea typeface="+mj-ea"/>
              </a:defRPr>
            </a:lvl1pPr>
          </a:lstStyle>
          <a:p>
            <a:r>
              <a:rPr lang="en-US" altLang="ko-KR" sz="2000" b="1" dirty="0">
                <a:latin typeface="+mn-lt"/>
                <a:ea typeface="G마켓 산스 TTF Light" panose="02000000000000000000" pitchFamily="2" charset="-127"/>
              </a:rPr>
              <a:t>2.</a:t>
            </a:r>
            <a:r>
              <a:rPr lang="ko-KR" altLang="en-US" sz="2000" b="1" dirty="0">
                <a:latin typeface="+mn-lt"/>
                <a:ea typeface="G마켓 산스 TTF Light" panose="02000000000000000000" pitchFamily="2" charset="-127"/>
              </a:rPr>
              <a:t> 매물 검색</a:t>
            </a:r>
            <a:r>
              <a:rPr lang="en-US" altLang="ko-KR" sz="2000" b="1" dirty="0">
                <a:latin typeface="+mn-lt"/>
                <a:ea typeface="G마켓 산스 TTF Light" panose="02000000000000000000" pitchFamily="2" charset="-127"/>
              </a:rPr>
              <a:t>,</a:t>
            </a:r>
            <a:r>
              <a:rPr lang="ko-KR" altLang="en-US" sz="2000" b="1" dirty="0">
                <a:latin typeface="+mn-lt"/>
                <a:ea typeface="G마켓 산스 TTF Light" panose="02000000000000000000" pitchFamily="2" charset="-127"/>
              </a:rPr>
              <a:t> 판매자 연락</a:t>
            </a:r>
          </a:p>
        </p:txBody>
      </p:sp>
      <p:sp>
        <p:nvSpPr>
          <p:cNvPr id="57" name="TextBox 56">
            <a:extLst>
              <a:ext uri="{FF2B5EF4-FFF2-40B4-BE49-F238E27FC236}">
                <a16:creationId xmlns:a16="http://schemas.microsoft.com/office/drawing/2014/main" id="{F147EF73-9065-448C-B970-C800FAFD0CF4}"/>
              </a:ext>
            </a:extLst>
          </p:cNvPr>
          <p:cNvSpPr txBox="1"/>
          <p:nvPr/>
        </p:nvSpPr>
        <p:spPr>
          <a:xfrm>
            <a:off x="3520151" y="4275616"/>
            <a:ext cx="3842719" cy="784830"/>
          </a:xfrm>
          <a:prstGeom prst="rect">
            <a:avLst/>
          </a:prstGeom>
          <a:noFill/>
        </p:spPr>
        <p:txBody>
          <a:bodyPr wrap="square" rtlCol="0">
            <a:spAutoFit/>
          </a:bodyPr>
          <a:lstStyle/>
          <a:p>
            <a:pPr marL="285750" indent="-285750">
              <a:buFontTx/>
              <a:buChar char="-"/>
            </a:pPr>
            <a:r>
              <a:rPr lang="ko-KR" altLang="en-US" sz="1500" b="1" dirty="0">
                <a:solidFill>
                  <a:srgbClr val="FF0000"/>
                </a:solidFill>
                <a:latin typeface="+mn-ea"/>
              </a:rPr>
              <a:t>거래중인 매물 중에서 후보군 선정</a:t>
            </a:r>
            <a:endParaRPr lang="en-US" altLang="ko-KR" sz="1500" b="1" dirty="0">
              <a:solidFill>
                <a:srgbClr val="FF0000"/>
              </a:solidFill>
              <a:latin typeface="+mn-ea"/>
            </a:endParaRPr>
          </a:p>
          <a:p>
            <a:pPr marL="285750" indent="-285750">
              <a:buFontTx/>
              <a:buChar char="-"/>
            </a:pPr>
            <a:r>
              <a:rPr lang="ko-KR" altLang="en-US" sz="1500" dirty="0">
                <a:solidFill>
                  <a:schemeClr val="tx1">
                    <a:lumMod val="75000"/>
                    <a:lumOff val="25000"/>
                  </a:schemeClr>
                </a:solidFill>
                <a:latin typeface="+mn-ea"/>
              </a:rPr>
              <a:t>매물 게시판에서 판매자와 거래</a:t>
            </a:r>
            <a:endParaRPr lang="en-US" altLang="ko-KR" sz="1500" dirty="0">
              <a:solidFill>
                <a:schemeClr val="tx1">
                  <a:lumMod val="75000"/>
                  <a:lumOff val="25000"/>
                </a:schemeClr>
              </a:solidFill>
              <a:latin typeface="+mn-ea"/>
            </a:endParaRPr>
          </a:p>
          <a:p>
            <a:pPr marL="285750" indent="-285750">
              <a:buFontTx/>
              <a:buChar char="-"/>
            </a:pPr>
            <a:r>
              <a:rPr lang="ko-KR" altLang="en-US" sz="1500" dirty="0">
                <a:solidFill>
                  <a:schemeClr val="tx1">
                    <a:lumMod val="75000"/>
                    <a:lumOff val="25000"/>
                  </a:schemeClr>
                </a:solidFill>
                <a:latin typeface="+mn-ea"/>
              </a:rPr>
              <a:t>댓글을 통해 판매자와 소통</a:t>
            </a:r>
            <a:endParaRPr lang="en-US" altLang="ko-KR" sz="1500" dirty="0">
              <a:solidFill>
                <a:schemeClr val="tx1">
                  <a:lumMod val="75000"/>
                  <a:lumOff val="25000"/>
                </a:schemeClr>
              </a:solidFill>
              <a:latin typeface="+mn-ea"/>
            </a:endParaRPr>
          </a:p>
        </p:txBody>
      </p:sp>
      <p:sp>
        <p:nvSpPr>
          <p:cNvPr id="60" name="TextBox 59">
            <a:extLst>
              <a:ext uri="{FF2B5EF4-FFF2-40B4-BE49-F238E27FC236}">
                <a16:creationId xmlns:a16="http://schemas.microsoft.com/office/drawing/2014/main" id="{19F04A3D-CFBC-4846-A4BB-1FA6FF6997F8}"/>
              </a:ext>
            </a:extLst>
          </p:cNvPr>
          <p:cNvSpPr txBox="1"/>
          <p:nvPr/>
        </p:nvSpPr>
        <p:spPr>
          <a:xfrm>
            <a:off x="6496449" y="1902292"/>
            <a:ext cx="3121367" cy="400110"/>
          </a:xfrm>
          <a:prstGeom prst="rect">
            <a:avLst/>
          </a:prstGeom>
          <a:noFill/>
        </p:spPr>
        <p:txBody>
          <a:bodyPr wrap="none" rtlCol="0">
            <a:spAutoFit/>
          </a:bodyPr>
          <a:lstStyle>
            <a:defPPr>
              <a:defRPr lang="ko-KR"/>
            </a:defPPr>
            <a:lvl1pPr>
              <a:defRPr>
                <a:solidFill>
                  <a:schemeClr val="tx1">
                    <a:lumMod val="85000"/>
                    <a:lumOff val="15000"/>
                  </a:schemeClr>
                </a:solidFill>
                <a:latin typeface="+mj-ea"/>
                <a:ea typeface="+mj-ea"/>
              </a:defRPr>
            </a:lvl1pPr>
          </a:lstStyle>
          <a:p>
            <a:r>
              <a:rPr lang="en-US" altLang="ko-KR" sz="2000" b="1" dirty="0">
                <a:latin typeface="+mn-lt"/>
                <a:ea typeface="G마켓 산스 TTF Light" panose="02000000000000000000" pitchFamily="2" charset="-127"/>
              </a:rPr>
              <a:t>3.</a:t>
            </a:r>
            <a:r>
              <a:rPr lang="ko-KR" altLang="en-US" sz="2000" b="1" dirty="0">
                <a:latin typeface="+mn-lt"/>
                <a:ea typeface="G마켓 산스 TTF Light" panose="02000000000000000000" pitchFamily="2" charset="-127"/>
              </a:rPr>
              <a:t> 주택 방문하여 둘러보기</a:t>
            </a:r>
          </a:p>
        </p:txBody>
      </p:sp>
      <p:sp>
        <p:nvSpPr>
          <p:cNvPr id="61" name="TextBox 60">
            <a:extLst>
              <a:ext uri="{FF2B5EF4-FFF2-40B4-BE49-F238E27FC236}">
                <a16:creationId xmlns:a16="http://schemas.microsoft.com/office/drawing/2014/main" id="{F147EF73-9065-448C-B970-C800FAFD0CF4}"/>
              </a:ext>
            </a:extLst>
          </p:cNvPr>
          <p:cNvSpPr txBox="1"/>
          <p:nvPr/>
        </p:nvSpPr>
        <p:spPr>
          <a:xfrm>
            <a:off x="6618234" y="2330001"/>
            <a:ext cx="4545066" cy="784830"/>
          </a:xfrm>
          <a:prstGeom prst="rect">
            <a:avLst/>
          </a:prstGeom>
          <a:noFill/>
        </p:spPr>
        <p:txBody>
          <a:bodyPr wrap="square" rtlCol="0">
            <a:spAutoFit/>
          </a:bodyPr>
          <a:lstStyle/>
          <a:p>
            <a:pPr marL="285750" indent="-285750">
              <a:buFontTx/>
              <a:buChar char="-"/>
            </a:pPr>
            <a:r>
              <a:rPr lang="ko-KR" altLang="en-US" sz="1500" b="1" dirty="0">
                <a:solidFill>
                  <a:srgbClr val="FF0000"/>
                </a:solidFill>
                <a:latin typeface="+mn-ea"/>
              </a:rPr>
              <a:t>집을 방문하여 체크리스트 작성 및 비교</a:t>
            </a:r>
            <a:endParaRPr lang="en-US" altLang="ko-KR" sz="1500" b="1" dirty="0">
              <a:solidFill>
                <a:srgbClr val="FF0000"/>
              </a:solidFill>
              <a:latin typeface="+mn-ea"/>
            </a:endParaRPr>
          </a:p>
          <a:p>
            <a:pPr marL="285750" indent="-285750">
              <a:buFontTx/>
              <a:buChar char="-"/>
            </a:pPr>
            <a:r>
              <a:rPr lang="ko-KR" altLang="en-US" sz="1500" dirty="0">
                <a:solidFill>
                  <a:schemeClr val="tx1">
                    <a:lumMod val="75000"/>
                    <a:lumOff val="25000"/>
                  </a:schemeClr>
                </a:solidFill>
                <a:latin typeface="+mn-ea"/>
              </a:rPr>
              <a:t>사용자 니즈에 따라 체크리스트 템플릿 제작</a:t>
            </a:r>
            <a:endParaRPr lang="en-US" altLang="ko-KR" sz="1500" dirty="0">
              <a:solidFill>
                <a:schemeClr val="tx1">
                  <a:lumMod val="75000"/>
                  <a:lumOff val="25000"/>
                </a:schemeClr>
              </a:solidFill>
              <a:latin typeface="+mn-ea"/>
            </a:endParaRPr>
          </a:p>
          <a:p>
            <a:pPr marL="285750" indent="-285750">
              <a:buFontTx/>
              <a:buChar char="-"/>
            </a:pPr>
            <a:r>
              <a:rPr lang="ko-KR" altLang="en-US" sz="1500" dirty="0">
                <a:solidFill>
                  <a:schemeClr val="tx1">
                    <a:lumMod val="75000"/>
                    <a:lumOff val="25000"/>
                  </a:schemeClr>
                </a:solidFill>
                <a:latin typeface="+mn-ea"/>
              </a:rPr>
              <a:t>체크리스트를 작성한 아파트 한 번에 조회</a:t>
            </a:r>
            <a:endParaRPr lang="en-US" altLang="ko-KR" sz="1500" dirty="0">
              <a:solidFill>
                <a:schemeClr val="tx1">
                  <a:lumMod val="75000"/>
                  <a:lumOff val="25000"/>
                </a:schemeClr>
              </a:solidFill>
              <a:latin typeface="+mn-ea"/>
            </a:endParaRPr>
          </a:p>
        </p:txBody>
      </p:sp>
      <p:sp>
        <p:nvSpPr>
          <p:cNvPr id="62" name="TextBox 61">
            <a:extLst>
              <a:ext uri="{FF2B5EF4-FFF2-40B4-BE49-F238E27FC236}">
                <a16:creationId xmlns:a16="http://schemas.microsoft.com/office/drawing/2014/main" id="{19F04A3D-CFBC-4846-A4BB-1FA6FF6997F8}"/>
              </a:ext>
            </a:extLst>
          </p:cNvPr>
          <p:cNvSpPr txBox="1"/>
          <p:nvPr/>
        </p:nvSpPr>
        <p:spPr>
          <a:xfrm>
            <a:off x="9202832" y="3812708"/>
            <a:ext cx="2294218" cy="400110"/>
          </a:xfrm>
          <a:prstGeom prst="rect">
            <a:avLst/>
          </a:prstGeom>
          <a:noFill/>
        </p:spPr>
        <p:txBody>
          <a:bodyPr wrap="none" rtlCol="0">
            <a:spAutoFit/>
          </a:bodyPr>
          <a:lstStyle>
            <a:defPPr>
              <a:defRPr lang="ko-KR"/>
            </a:defPPr>
            <a:lvl1pPr>
              <a:defRPr>
                <a:solidFill>
                  <a:schemeClr val="tx1">
                    <a:lumMod val="85000"/>
                    <a:lumOff val="15000"/>
                  </a:schemeClr>
                </a:solidFill>
                <a:latin typeface="+mj-ea"/>
                <a:ea typeface="+mj-ea"/>
              </a:defRPr>
            </a:lvl1pPr>
          </a:lstStyle>
          <a:p>
            <a:r>
              <a:rPr lang="en-US" altLang="ko-KR" sz="2000" b="1" dirty="0">
                <a:latin typeface="+mn-lt"/>
                <a:ea typeface="G마켓 산스 TTF Light" panose="02000000000000000000" pitchFamily="2" charset="-127"/>
              </a:rPr>
              <a:t>4.</a:t>
            </a:r>
            <a:r>
              <a:rPr lang="ko-KR" altLang="en-US" sz="2000" b="1" dirty="0">
                <a:latin typeface="+mn-lt"/>
                <a:ea typeface="G마켓 산스 TTF Light" panose="02000000000000000000" pitchFamily="2" charset="-127"/>
              </a:rPr>
              <a:t> 인테리어 꾸미기</a:t>
            </a:r>
          </a:p>
        </p:txBody>
      </p:sp>
      <p:sp>
        <p:nvSpPr>
          <p:cNvPr id="63" name="TextBox 62">
            <a:extLst>
              <a:ext uri="{FF2B5EF4-FFF2-40B4-BE49-F238E27FC236}">
                <a16:creationId xmlns:a16="http://schemas.microsoft.com/office/drawing/2014/main" id="{F147EF73-9065-448C-B970-C800FAFD0CF4}"/>
              </a:ext>
            </a:extLst>
          </p:cNvPr>
          <p:cNvSpPr txBox="1"/>
          <p:nvPr/>
        </p:nvSpPr>
        <p:spPr>
          <a:xfrm>
            <a:off x="9237880" y="4275616"/>
            <a:ext cx="2640175" cy="784830"/>
          </a:xfrm>
          <a:prstGeom prst="rect">
            <a:avLst/>
          </a:prstGeom>
          <a:noFill/>
        </p:spPr>
        <p:txBody>
          <a:bodyPr wrap="square" rtlCol="0">
            <a:spAutoFit/>
          </a:bodyPr>
          <a:lstStyle/>
          <a:p>
            <a:pPr marL="285750" indent="-285750">
              <a:buFontTx/>
              <a:buChar char="-"/>
            </a:pPr>
            <a:r>
              <a:rPr lang="ko-KR" altLang="en-US" sz="1500" b="1" dirty="0">
                <a:solidFill>
                  <a:srgbClr val="FF0000"/>
                </a:solidFill>
                <a:latin typeface="+mn-ea"/>
              </a:rPr>
              <a:t>주택 구매 후 인테리어 시공</a:t>
            </a:r>
            <a:endParaRPr lang="en-US" altLang="ko-KR" sz="1500" b="1" dirty="0">
              <a:solidFill>
                <a:srgbClr val="FF0000"/>
              </a:solidFill>
              <a:latin typeface="+mn-ea"/>
            </a:endParaRPr>
          </a:p>
          <a:p>
            <a:pPr marL="285750" indent="-285750">
              <a:buFontTx/>
              <a:buChar char="-"/>
            </a:pPr>
            <a:r>
              <a:rPr lang="ko-KR" altLang="en-US" sz="1500" dirty="0">
                <a:solidFill>
                  <a:schemeClr val="tx1">
                    <a:lumMod val="75000"/>
                    <a:lumOff val="25000"/>
                  </a:schemeClr>
                </a:solidFill>
                <a:latin typeface="+mn-ea"/>
              </a:rPr>
              <a:t>인테리어 추천 </a:t>
            </a:r>
            <a:r>
              <a:rPr lang="ko-KR" altLang="en-US" sz="1500" dirty="0" err="1">
                <a:solidFill>
                  <a:schemeClr val="tx1">
                    <a:lumMod val="75000"/>
                    <a:lumOff val="25000"/>
                  </a:schemeClr>
                </a:solidFill>
                <a:latin typeface="+mn-ea"/>
              </a:rPr>
              <a:t>챗봇을</a:t>
            </a:r>
            <a:r>
              <a:rPr lang="ko-KR" altLang="en-US" sz="1500" dirty="0">
                <a:solidFill>
                  <a:schemeClr val="tx1">
                    <a:lumMod val="75000"/>
                    <a:lumOff val="25000"/>
                  </a:schemeClr>
                </a:solidFill>
                <a:latin typeface="+mn-ea"/>
              </a:rPr>
              <a:t> 통해 맞춤형 인테리어 추천</a:t>
            </a:r>
          </a:p>
        </p:txBody>
      </p:sp>
      <p:grpSp>
        <p:nvGrpSpPr>
          <p:cNvPr id="4" name="그룹 3"/>
          <p:cNvGrpSpPr/>
          <p:nvPr/>
        </p:nvGrpSpPr>
        <p:grpSpPr>
          <a:xfrm>
            <a:off x="4413580" y="5712434"/>
            <a:ext cx="5126584" cy="1701709"/>
            <a:chOff x="3074416" y="5519966"/>
            <a:chExt cx="5126584" cy="1701709"/>
          </a:xfrm>
        </p:grpSpPr>
        <p:sp>
          <p:nvSpPr>
            <p:cNvPr id="64" name="TextBox 63">
              <a:extLst>
                <a:ext uri="{FF2B5EF4-FFF2-40B4-BE49-F238E27FC236}">
                  <a16:creationId xmlns:a16="http://schemas.microsoft.com/office/drawing/2014/main" id="{EB4C8E5F-F1AA-43BF-94D9-2DA5076AB002}"/>
                </a:ext>
              </a:extLst>
            </p:cNvPr>
            <p:cNvSpPr txBox="1"/>
            <p:nvPr/>
          </p:nvSpPr>
          <p:spPr>
            <a:xfrm>
              <a:off x="3074416" y="5519966"/>
              <a:ext cx="1609343" cy="1446550"/>
            </a:xfrm>
            <a:prstGeom prst="rect">
              <a:avLst/>
            </a:prstGeom>
            <a:noFill/>
          </p:spPr>
          <p:txBody>
            <a:bodyPr wrap="square" rtlCol="0">
              <a:spAutoFit/>
            </a:bodyPr>
            <a:lstStyle/>
            <a:p>
              <a:r>
                <a:rPr lang="en-US" altLang="ko-KR" sz="8800" b="1" dirty="0">
                  <a:solidFill>
                    <a:schemeClr val="tx1">
                      <a:lumMod val="60000"/>
                      <a:lumOff val="40000"/>
                    </a:schemeClr>
                  </a:solidFill>
                </a:rPr>
                <a:t>“</a:t>
              </a:r>
              <a:endParaRPr lang="ko-KR" altLang="en-US" sz="8800" b="1" dirty="0">
                <a:solidFill>
                  <a:schemeClr val="tx1">
                    <a:lumMod val="60000"/>
                    <a:lumOff val="40000"/>
                  </a:schemeClr>
                </a:solidFill>
              </a:endParaRPr>
            </a:p>
          </p:txBody>
        </p:sp>
        <p:sp>
          <p:nvSpPr>
            <p:cNvPr id="65" name="TextBox 64">
              <a:extLst>
                <a:ext uri="{FF2B5EF4-FFF2-40B4-BE49-F238E27FC236}">
                  <a16:creationId xmlns:a16="http://schemas.microsoft.com/office/drawing/2014/main" id="{28F311D7-2BE2-4875-AAE0-72745C9EECCB}"/>
                </a:ext>
              </a:extLst>
            </p:cNvPr>
            <p:cNvSpPr txBox="1"/>
            <p:nvPr/>
          </p:nvSpPr>
          <p:spPr>
            <a:xfrm>
              <a:off x="6564224" y="5775125"/>
              <a:ext cx="1636776" cy="1446550"/>
            </a:xfrm>
            <a:prstGeom prst="rect">
              <a:avLst/>
            </a:prstGeom>
            <a:noFill/>
          </p:spPr>
          <p:txBody>
            <a:bodyPr wrap="square" rtlCol="0">
              <a:spAutoFit/>
            </a:bodyPr>
            <a:lstStyle>
              <a:defPPr>
                <a:defRPr lang="ko-KR"/>
              </a:defPPr>
              <a:lvl1pPr>
                <a:defRPr sz="8800" b="1">
                  <a:solidFill>
                    <a:schemeClr val="tx1">
                      <a:lumMod val="60000"/>
                      <a:lumOff val="40000"/>
                    </a:schemeClr>
                  </a:solidFill>
                </a:defRPr>
              </a:lvl1pPr>
            </a:lstStyle>
            <a:p>
              <a:r>
                <a:rPr lang="en-US" altLang="ko-KR" dirty="0"/>
                <a:t>”</a:t>
              </a:r>
              <a:endParaRPr lang="ko-KR" altLang="en-US" dirty="0"/>
            </a:p>
          </p:txBody>
        </p:sp>
        <p:sp>
          <p:nvSpPr>
            <p:cNvPr id="66" name="TextBox 65">
              <a:extLst>
                <a:ext uri="{FF2B5EF4-FFF2-40B4-BE49-F238E27FC236}">
                  <a16:creationId xmlns:a16="http://schemas.microsoft.com/office/drawing/2014/main" id="{02C2E5C7-2D43-402D-9A21-C3E8158C7472}"/>
                </a:ext>
              </a:extLst>
            </p:cNvPr>
            <p:cNvSpPr txBox="1"/>
            <p:nvPr/>
          </p:nvSpPr>
          <p:spPr>
            <a:xfrm>
              <a:off x="3785195" y="5700041"/>
              <a:ext cx="3842719" cy="523220"/>
            </a:xfrm>
            <a:prstGeom prst="rect">
              <a:avLst/>
            </a:prstGeom>
            <a:noFill/>
          </p:spPr>
          <p:txBody>
            <a:bodyPr wrap="none" rtlCol="0">
              <a:spAutoFit/>
            </a:bodyPr>
            <a:lstStyle/>
            <a:p>
              <a:r>
                <a:rPr lang="en-US" altLang="ko-KR" sz="2800" i="1" dirty="0"/>
                <a:t>All-In-One Solution</a:t>
              </a:r>
            </a:p>
          </p:txBody>
        </p:sp>
      </p:grpSp>
    </p:spTree>
    <p:extLst>
      <p:ext uri="{BB962C8B-B14F-4D97-AF65-F5344CB8AC3E}">
        <p14:creationId xmlns:p14="http://schemas.microsoft.com/office/powerpoint/2010/main" val="35439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3269228" cy="646331"/>
          </a:xfrm>
          <a:prstGeom prst="rect">
            <a:avLst/>
          </a:prstGeom>
          <a:noFill/>
        </p:spPr>
        <p:txBody>
          <a:bodyPr wrap="none" rtlCol="0">
            <a:spAutoFit/>
          </a:bodyPr>
          <a:lstStyle/>
          <a:p>
            <a:r>
              <a:rPr kumimoji="1" lang="en-US" altLang="ko-KR" sz="3600" spc="-300" dirty="0">
                <a:latin typeface="+mn-ea"/>
              </a:rPr>
              <a:t>Screen Flow Chart</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686406" cy="261610"/>
          </a:xfrm>
          <a:prstGeom prst="rect">
            <a:avLst/>
          </a:prstGeom>
          <a:noFill/>
        </p:spPr>
        <p:txBody>
          <a:bodyPr wrap="none" rtlCol="0">
            <a:spAutoFit/>
          </a:bodyPr>
          <a:lstStyle/>
          <a:p>
            <a:r>
              <a:rPr lang="en-US" altLang="ko-KR" sz="1100" dirty="0"/>
              <a:t>WHAT</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그림 6" descr="스크린샷, 텍스트, 도표, 라인이(가) 표시된 사진&#10;&#10;자동 생성된 설명">
            <a:extLst>
              <a:ext uri="{FF2B5EF4-FFF2-40B4-BE49-F238E27FC236}">
                <a16:creationId xmlns:a16="http://schemas.microsoft.com/office/drawing/2014/main" id="{FAD88862-1C97-CDD4-E4AC-1C043563F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976" y="1128403"/>
            <a:ext cx="6480048" cy="5296291"/>
          </a:xfrm>
          <a:prstGeom prst="rect">
            <a:avLst/>
          </a:prstGeom>
        </p:spPr>
      </p:pic>
    </p:spTree>
    <p:extLst>
      <p:ext uri="{BB962C8B-B14F-4D97-AF65-F5344CB8AC3E}">
        <p14:creationId xmlns:p14="http://schemas.microsoft.com/office/powerpoint/2010/main" val="592895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947695" cy="646331"/>
          </a:xfrm>
          <a:prstGeom prst="rect">
            <a:avLst/>
          </a:prstGeom>
          <a:noFill/>
        </p:spPr>
        <p:txBody>
          <a:bodyPr wrap="none" rtlCol="0">
            <a:spAutoFit/>
          </a:bodyPr>
          <a:lstStyle/>
          <a:p>
            <a:r>
              <a:rPr lang="ko-KR" altLang="en-US" sz="3600" spc="-300" dirty="0">
                <a:latin typeface="+mn-ea"/>
              </a:rPr>
              <a:t>시연</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686406" cy="261610"/>
          </a:xfrm>
          <a:prstGeom prst="rect">
            <a:avLst/>
          </a:prstGeom>
          <a:noFill/>
        </p:spPr>
        <p:txBody>
          <a:bodyPr wrap="none" rtlCol="0">
            <a:spAutoFit/>
          </a:bodyPr>
          <a:lstStyle/>
          <a:p>
            <a:r>
              <a:rPr lang="en-US" altLang="ko-KR" sz="1100" dirty="0"/>
              <a:t>WHAT</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7B87E588-5B61-0585-28B5-0DD43A8198A6}"/>
              </a:ext>
            </a:extLst>
          </p:cNvPr>
          <p:cNvPicPr>
            <a:picLocks noChangeAspect="1"/>
          </p:cNvPicPr>
          <p:nvPr/>
        </p:nvPicPr>
        <p:blipFill>
          <a:blip r:embed="rId2"/>
          <a:stretch>
            <a:fillRect/>
          </a:stretch>
        </p:blipFill>
        <p:spPr>
          <a:xfrm>
            <a:off x="2594864" y="786678"/>
            <a:ext cx="7545832" cy="5942343"/>
          </a:xfrm>
          <a:prstGeom prst="rect">
            <a:avLst/>
          </a:prstGeom>
        </p:spPr>
      </p:pic>
    </p:spTree>
    <p:extLst>
      <p:ext uri="{BB962C8B-B14F-4D97-AF65-F5344CB8AC3E}">
        <p14:creationId xmlns:p14="http://schemas.microsoft.com/office/powerpoint/2010/main" val="65481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C83B9C39-5FF0-4587-935B-5742607F976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직사각형 5">
            <a:extLst>
              <a:ext uri="{FF2B5EF4-FFF2-40B4-BE49-F238E27FC236}">
                <a16:creationId xmlns:a16="http://schemas.microsoft.com/office/drawing/2014/main" id="{2227AFDA-899A-4A08-9683-3D5B9C7E49C4}"/>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B45A9C7-3441-4DA3-AF7E-2EB769AAC385}"/>
              </a:ext>
            </a:extLst>
          </p:cNvPr>
          <p:cNvSpPr txBox="1"/>
          <p:nvPr/>
        </p:nvSpPr>
        <p:spPr>
          <a:xfrm>
            <a:off x="4782629" y="2345306"/>
            <a:ext cx="2626745" cy="1446550"/>
          </a:xfrm>
          <a:prstGeom prst="rect">
            <a:avLst/>
          </a:prstGeom>
          <a:noFill/>
        </p:spPr>
        <p:txBody>
          <a:bodyPr wrap="none" rtlCol="0">
            <a:spAutoFit/>
          </a:bodyPr>
          <a:lstStyle/>
          <a:p>
            <a:pPr algn="ctr"/>
            <a:r>
              <a:rPr lang="en-US" altLang="ko-KR" sz="8800" dirty="0">
                <a:solidFill>
                  <a:schemeClr val="bg1"/>
                </a:solidFill>
                <a:latin typeface="+mj-lt"/>
              </a:rPr>
              <a:t>HOW</a:t>
            </a:r>
            <a:endParaRPr lang="ko-KR" altLang="en-US" sz="8800" dirty="0">
              <a:solidFill>
                <a:schemeClr val="bg1"/>
              </a:solidFill>
              <a:latin typeface="+mj-lt"/>
            </a:endParaRPr>
          </a:p>
        </p:txBody>
      </p:sp>
    </p:spTree>
    <p:extLst>
      <p:ext uri="{BB962C8B-B14F-4D97-AF65-F5344CB8AC3E}">
        <p14:creationId xmlns:p14="http://schemas.microsoft.com/office/powerpoint/2010/main" val="95701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2642E3-BC88-4917-B8EE-0B7ABA476EF3}"/>
              </a:ext>
            </a:extLst>
          </p:cNvPr>
          <p:cNvSpPr txBox="1"/>
          <p:nvPr/>
        </p:nvSpPr>
        <p:spPr>
          <a:xfrm>
            <a:off x="4946690" y="2506105"/>
            <a:ext cx="2298643" cy="1323439"/>
          </a:xfrm>
          <a:prstGeom prst="rect">
            <a:avLst/>
          </a:prstGeom>
          <a:noFill/>
        </p:spPr>
        <p:txBody>
          <a:bodyPr wrap="none" rtlCol="0">
            <a:spAutoFit/>
          </a:bodyPr>
          <a:lstStyle/>
          <a:p>
            <a:pPr algn="ctr"/>
            <a:r>
              <a:rPr lang="en-US" altLang="ko-KR" sz="8000" dirty="0">
                <a:solidFill>
                  <a:schemeClr val="bg1"/>
                </a:solidFill>
                <a:latin typeface="+mj-lt"/>
              </a:rPr>
              <a:t>BASE</a:t>
            </a:r>
            <a:endParaRPr lang="ko-KR" altLang="en-US" sz="8000" dirty="0">
              <a:solidFill>
                <a:schemeClr val="bg1"/>
              </a:solidFill>
              <a:latin typeface="+mj-lt"/>
            </a:endParaRPr>
          </a:p>
        </p:txBody>
      </p:sp>
      <p:sp>
        <p:nvSpPr>
          <p:cNvPr id="13" name="TextBox 12">
            <a:extLst>
              <a:ext uri="{FF2B5EF4-FFF2-40B4-BE49-F238E27FC236}">
                <a16:creationId xmlns:a16="http://schemas.microsoft.com/office/drawing/2014/main" id="{1CA87D5D-FFA2-2238-6D3A-91312F0AB739}"/>
              </a:ext>
            </a:extLst>
          </p:cNvPr>
          <p:cNvSpPr txBox="1"/>
          <p:nvPr/>
        </p:nvSpPr>
        <p:spPr>
          <a:xfrm>
            <a:off x="3257027" y="3911842"/>
            <a:ext cx="5677946" cy="523220"/>
          </a:xfrm>
          <a:prstGeom prst="rect">
            <a:avLst/>
          </a:prstGeom>
          <a:noFill/>
        </p:spPr>
        <p:txBody>
          <a:bodyPr wrap="square" rtlCol="0">
            <a:spAutoFit/>
          </a:bodyPr>
          <a:lstStyle/>
          <a:p>
            <a:pPr algn="ctr"/>
            <a:r>
              <a:rPr lang="en-US" altLang="ko-KR" sz="2800" dirty="0">
                <a:solidFill>
                  <a:schemeClr val="bg1"/>
                </a:solidFill>
                <a:latin typeface="G마켓 산스 TTF Light" panose="02000000000000000000" pitchFamily="2" charset="-127"/>
                <a:ea typeface="G마켓 산스 TTF Light" panose="02000000000000000000" pitchFamily="2" charset="-127"/>
              </a:rPr>
              <a:t>Data &amp;</a:t>
            </a:r>
            <a:r>
              <a:rPr lang="ko-KR" altLang="en-US" sz="2800" dirty="0">
                <a:solidFill>
                  <a:schemeClr val="bg1"/>
                </a:solidFill>
                <a:latin typeface="G마켓 산스 TTF Light" panose="02000000000000000000" pitchFamily="2" charset="-127"/>
                <a:ea typeface="G마켓 산스 TTF Light" panose="02000000000000000000" pitchFamily="2" charset="-127"/>
              </a:rPr>
              <a:t> </a:t>
            </a:r>
            <a:r>
              <a:rPr lang="en-US" altLang="ko-KR" sz="2800" dirty="0">
                <a:solidFill>
                  <a:schemeClr val="bg1"/>
                </a:solidFill>
                <a:latin typeface="G마켓 산스 TTF Light" panose="02000000000000000000" pitchFamily="2" charset="-127"/>
                <a:ea typeface="G마켓 산스 TTF Light" panose="02000000000000000000" pitchFamily="2" charset="-127"/>
              </a:rPr>
              <a:t>Fundamental </a:t>
            </a:r>
            <a:endParaRPr lang="ko-KR" altLang="en-US" sz="2800" dirty="0">
              <a:solidFill>
                <a:schemeClr val="bg1"/>
              </a:solidFill>
              <a:latin typeface="G마켓 산스 TTF Light" panose="02000000000000000000" pitchFamily="2" charset="-127"/>
              <a:ea typeface="G마켓 산스 TTF Light" panose="02000000000000000000" pitchFamily="2" charset="-127"/>
            </a:endParaRPr>
          </a:p>
        </p:txBody>
      </p:sp>
    </p:spTree>
    <p:extLst>
      <p:ext uri="{BB962C8B-B14F-4D97-AF65-F5344CB8AC3E}">
        <p14:creationId xmlns:p14="http://schemas.microsoft.com/office/powerpoint/2010/main" val="431007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1393330" cy="646331"/>
          </a:xfrm>
          <a:prstGeom prst="rect">
            <a:avLst/>
          </a:prstGeom>
          <a:noFill/>
        </p:spPr>
        <p:txBody>
          <a:bodyPr wrap="none" rtlCol="0">
            <a:spAutoFit/>
          </a:bodyPr>
          <a:lstStyle/>
          <a:p>
            <a:r>
              <a:rPr lang="en-US" altLang="ko-KR" sz="3600" spc="-300" dirty="0">
                <a:latin typeface="+mn-ea"/>
              </a:rPr>
              <a:t>1.</a:t>
            </a:r>
            <a:r>
              <a:rPr lang="ko-KR" altLang="en-US" sz="3600" spc="-300" dirty="0">
                <a:latin typeface="+mn-ea"/>
              </a:rPr>
              <a:t> </a:t>
            </a:r>
            <a:r>
              <a:rPr lang="en-US" altLang="ko-KR" sz="3600" spc="-300" dirty="0">
                <a:latin typeface="+mn-ea"/>
              </a:rPr>
              <a:t>Base</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675E95FF-336B-40C7-8D10-FB0D61A7E511}"/>
              </a:ext>
            </a:extLst>
          </p:cNvPr>
          <p:cNvGrpSpPr/>
          <p:nvPr/>
        </p:nvGrpSpPr>
        <p:grpSpPr>
          <a:xfrm>
            <a:off x="747524" y="1513659"/>
            <a:ext cx="8993726" cy="1208779"/>
            <a:chOff x="3076354" y="1513659"/>
            <a:chExt cx="8993726" cy="1208779"/>
          </a:xfrm>
        </p:grpSpPr>
        <p:sp>
          <p:nvSpPr>
            <p:cNvPr id="14" name="TextBox 13">
              <a:extLst>
                <a:ext uri="{FF2B5EF4-FFF2-40B4-BE49-F238E27FC236}">
                  <a16:creationId xmlns:a16="http://schemas.microsoft.com/office/drawing/2014/main" id="{CD01AF65-E35B-4B16-8583-98A75483D56D}"/>
                </a:ext>
              </a:extLst>
            </p:cNvPr>
            <p:cNvSpPr txBox="1"/>
            <p:nvPr/>
          </p:nvSpPr>
          <p:spPr>
            <a:xfrm>
              <a:off x="3076354" y="1513659"/>
              <a:ext cx="7290052" cy="461665"/>
            </a:xfrm>
            <a:prstGeom prst="rect">
              <a:avLst/>
            </a:prstGeom>
            <a:noFill/>
          </p:spPr>
          <p:txBody>
            <a:bodyPr wrap="square" rtlCol="0">
              <a:spAutoFit/>
            </a:bodyPr>
            <a:lstStyle/>
            <a:p>
              <a:r>
                <a:rPr lang="en-US" altLang="ko-KR" sz="2400" dirty="0">
                  <a:latin typeface="+mj-ea"/>
                  <a:ea typeface="+mj-ea"/>
                </a:rPr>
                <a:t>1.</a:t>
              </a:r>
              <a:r>
                <a:rPr lang="ko-KR" altLang="en-US" sz="2400" dirty="0">
                  <a:latin typeface="+mj-ea"/>
                  <a:ea typeface="+mj-ea"/>
                </a:rPr>
                <a:t> </a:t>
              </a:r>
              <a:r>
                <a:rPr lang="en-US" altLang="ko-KR" sz="2400" dirty="0">
                  <a:latin typeface="+mj-ea"/>
                  <a:ea typeface="+mj-ea"/>
                </a:rPr>
                <a:t>8</a:t>
              </a:r>
              <a:r>
                <a:rPr lang="ko-KR" altLang="en-US" sz="2400" dirty="0">
                  <a:latin typeface="+mj-ea"/>
                  <a:ea typeface="+mj-ea"/>
                </a:rPr>
                <a:t>개년 실거래가 데이터 직접 수집</a:t>
              </a:r>
              <a:r>
                <a:rPr lang="en-US" altLang="ko-KR" sz="2400" dirty="0">
                  <a:latin typeface="+mj-ea"/>
                  <a:ea typeface="+mj-ea"/>
                </a:rPr>
                <a:t>(2016 ~ 2024)</a:t>
              </a:r>
              <a:r>
                <a:rPr lang="ko-KR" altLang="en-US" sz="2400" dirty="0">
                  <a:latin typeface="+mj-ea"/>
                  <a:ea typeface="+mj-ea"/>
                </a:rPr>
                <a:t> </a:t>
              </a:r>
            </a:p>
          </p:txBody>
        </p:sp>
        <p:sp>
          <p:nvSpPr>
            <p:cNvPr id="24" name="TextBox 23">
              <a:extLst>
                <a:ext uri="{FF2B5EF4-FFF2-40B4-BE49-F238E27FC236}">
                  <a16:creationId xmlns:a16="http://schemas.microsoft.com/office/drawing/2014/main" id="{03071086-EAEF-4830-9D0D-243FEDE96545}"/>
                </a:ext>
              </a:extLst>
            </p:cNvPr>
            <p:cNvSpPr txBox="1"/>
            <p:nvPr/>
          </p:nvSpPr>
          <p:spPr>
            <a:xfrm>
              <a:off x="3076354" y="2058858"/>
              <a:ext cx="8993726" cy="663580"/>
            </a:xfrm>
            <a:prstGeom prst="rect">
              <a:avLst/>
            </a:prstGeom>
            <a:noFill/>
          </p:spPr>
          <p:txBody>
            <a:bodyPr wrap="square" rtlCol="0">
              <a:spAutoFit/>
            </a:bodyPr>
            <a:lstStyle/>
            <a:p>
              <a:pPr marL="285750" indent="-285750" algn="just">
                <a:lnSpc>
                  <a:spcPct val="120000"/>
                </a:lnSpc>
                <a:buFontTx/>
                <a:buChar char="-"/>
              </a:pPr>
              <a:r>
                <a:rPr lang="ko-KR" altLang="en-US" sz="1600" spc="-150" dirty="0"/>
                <a:t>아파트 데이터 약 </a:t>
              </a:r>
              <a:r>
                <a:rPr lang="en-US" altLang="ko-KR" sz="1600" spc="-150" dirty="0"/>
                <a:t>4.5</a:t>
              </a:r>
              <a:r>
                <a:rPr lang="ko-KR" altLang="en-US" sz="1600" spc="-150" dirty="0"/>
                <a:t>만개</a:t>
              </a:r>
              <a:r>
                <a:rPr lang="en-US" altLang="ko-KR" sz="1600" spc="-150" dirty="0"/>
                <a:t>,</a:t>
              </a:r>
              <a:r>
                <a:rPr lang="ko-KR" altLang="en-US" sz="1600" spc="-150" dirty="0"/>
                <a:t> </a:t>
              </a:r>
              <a:r>
                <a:rPr lang="ko-KR" altLang="en-US" sz="1600" spc="-150" dirty="0" err="1"/>
                <a:t>실거래</a:t>
              </a:r>
              <a:r>
                <a:rPr lang="ko-KR" altLang="en-US" sz="1600" spc="-150" dirty="0"/>
                <a:t> 데이터 약 </a:t>
              </a:r>
              <a:r>
                <a:rPr lang="en-US" altLang="ko-KR" sz="1600" spc="-150" dirty="0"/>
                <a:t>400</a:t>
              </a:r>
              <a:r>
                <a:rPr lang="ko-KR" altLang="en-US" sz="1600" spc="-150" dirty="0"/>
                <a:t>만개  직접 수집 및 가공 </a:t>
              </a:r>
              <a:r>
                <a:rPr lang="en-US" altLang="ko-KR" sz="1600" spc="-150" dirty="0"/>
                <a:t>(</a:t>
              </a:r>
              <a:r>
                <a:rPr lang="ko-KR" altLang="en-US" sz="1600" spc="-150" dirty="0"/>
                <a:t>활용데이터 </a:t>
              </a:r>
              <a:r>
                <a:rPr lang="en-US" altLang="ko-KR" sz="1600" spc="-150" dirty="0"/>
                <a:t>:</a:t>
              </a:r>
              <a:r>
                <a:rPr lang="ko-KR" altLang="en-US" sz="1600" spc="-150" dirty="0"/>
                <a:t> 국토교통부 아파트 실거래가</a:t>
              </a:r>
              <a:r>
                <a:rPr lang="en-US" altLang="ko-KR" sz="1600" spc="-150" dirty="0"/>
                <a:t>)</a:t>
              </a:r>
            </a:p>
            <a:p>
              <a:pPr marL="285750" indent="-285750" algn="just">
                <a:lnSpc>
                  <a:spcPct val="120000"/>
                </a:lnSpc>
                <a:buFontTx/>
                <a:buChar char="-"/>
              </a:pPr>
              <a:r>
                <a:rPr lang="ko-KR" altLang="en-US" sz="1600" spc="-150" dirty="0" err="1"/>
                <a:t>최신화된</a:t>
              </a:r>
              <a:r>
                <a:rPr lang="ko-KR" altLang="en-US" sz="1600" spc="-150" dirty="0"/>
                <a:t> 데이터 및 데이터 갱신을 위함</a:t>
              </a:r>
            </a:p>
          </p:txBody>
        </p:sp>
      </p:grpSp>
      <p:grpSp>
        <p:nvGrpSpPr>
          <p:cNvPr id="2" name="그룹 1">
            <a:extLst>
              <a:ext uri="{FF2B5EF4-FFF2-40B4-BE49-F238E27FC236}">
                <a16:creationId xmlns:a16="http://schemas.microsoft.com/office/drawing/2014/main" id="{2E13FC00-5BC1-8E0D-79E7-33DF44A4DD07}"/>
              </a:ext>
            </a:extLst>
          </p:cNvPr>
          <p:cNvGrpSpPr/>
          <p:nvPr/>
        </p:nvGrpSpPr>
        <p:grpSpPr>
          <a:xfrm>
            <a:off x="747524" y="3082325"/>
            <a:ext cx="8993726" cy="1208779"/>
            <a:chOff x="3076354" y="1513659"/>
            <a:chExt cx="8993726" cy="1208779"/>
          </a:xfrm>
        </p:grpSpPr>
        <p:sp>
          <p:nvSpPr>
            <p:cNvPr id="4" name="TextBox 3">
              <a:extLst>
                <a:ext uri="{FF2B5EF4-FFF2-40B4-BE49-F238E27FC236}">
                  <a16:creationId xmlns:a16="http://schemas.microsoft.com/office/drawing/2014/main" id="{2B0ECFAD-1F5E-DA4E-7935-41FADA520E5B}"/>
                </a:ext>
              </a:extLst>
            </p:cNvPr>
            <p:cNvSpPr txBox="1"/>
            <p:nvPr/>
          </p:nvSpPr>
          <p:spPr>
            <a:xfrm>
              <a:off x="3076354" y="1513659"/>
              <a:ext cx="5332540" cy="461665"/>
            </a:xfrm>
            <a:prstGeom prst="rect">
              <a:avLst/>
            </a:prstGeom>
            <a:noFill/>
          </p:spPr>
          <p:txBody>
            <a:bodyPr wrap="square" rtlCol="0">
              <a:spAutoFit/>
            </a:bodyPr>
            <a:lstStyle/>
            <a:p>
              <a:r>
                <a:rPr lang="en-US" altLang="ko-KR" sz="2400" dirty="0">
                  <a:latin typeface="+mj-ea"/>
                  <a:ea typeface="+mj-ea"/>
                </a:rPr>
                <a:t>2.</a:t>
              </a:r>
              <a:r>
                <a:rPr lang="ko-KR" altLang="en-US" sz="2400" dirty="0">
                  <a:latin typeface="+mj-ea"/>
                  <a:ea typeface="+mj-ea"/>
                </a:rPr>
                <a:t> </a:t>
              </a:r>
              <a:r>
                <a:rPr lang="en-US" altLang="ko-KR" sz="2400" dirty="0" err="1">
                  <a:latin typeface="+mj-ea"/>
                  <a:ea typeface="+mj-ea"/>
                </a:rPr>
                <a:t>Leaflet.js</a:t>
              </a:r>
              <a:r>
                <a:rPr lang="en-US" altLang="ko-KR" sz="2400" dirty="0">
                  <a:latin typeface="+mj-ea"/>
                  <a:ea typeface="+mj-ea"/>
                </a:rPr>
                <a:t> </a:t>
              </a:r>
              <a:r>
                <a:rPr lang="ko-KR" altLang="en-US" sz="2400" dirty="0">
                  <a:latin typeface="+mj-ea"/>
                  <a:ea typeface="+mj-ea"/>
                </a:rPr>
                <a:t>지도 </a:t>
              </a:r>
              <a:r>
                <a:rPr lang="en-US" altLang="ko-KR" sz="2400" dirty="0">
                  <a:latin typeface="+mj-ea"/>
                  <a:ea typeface="+mj-ea"/>
                </a:rPr>
                <a:t>Library </a:t>
              </a:r>
              <a:r>
                <a:rPr lang="ko-KR" altLang="en-US" sz="2400" dirty="0">
                  <a:latin typeface="+mj-ea"/>
                  <a:ea typeface="+mj-ea"/>
                </a:rPr>
                <a:t>사용</a:t>
              </a:r>
            </a:p>
          </p:txBody>
        </p:sp>
        <p:sp>
          <p:nvSpPr>
            <p:cNvPr id="12" name="TextBox 11">
              <a:extLst>
                <a:ext uri="{FF2B5EF4-FFF2-40B4-BE49-F238E27FC236}">
                  <a16:creationId xmlns:a16="http://schemas.microsoft.com/office/drawing/2014/main" id="{E415824A-B877-7D29-2434-22F01A4B994B}"/>
                </a:ext>
              </a:extLst>
            </p:cNvPr>
            <p:cNvSpPr txBox="1"/>
            <p:nvPr/>
          </p:nvSpPr>
          <p:spPr>
            <a:xfrm>
              <a:off x="3076354" y="2058858"/>
              <a:ext cx="8993726" cy="663580"/>
            </a:xfrm>
            <a:prstGeom prst="rect">
              <a:avLst/>
            </a:prstGeom>
            <a:noFill/>
          </p:spPr>
          <p:txBody>
            <a:bodyPr wrap="square" rtlCol="0">
              <a:spAutoFit/>
            </a:bodyPr>
            <a:lstStyle/>
            <a:p>
              <a:pPr marL="285750" indent="-285750" algn="just">
                <a:lnSpc>
                  <a:spcPct val="120000"/>
                </a:lnSpc>
                <a:buFontTx/>
                <a:buChar char="-"/>
              </a:pPr>
              <a:r>
                <a:rPr lang="ko-KR" altLang="en-US" sz="1600" spc="-150" dirty="0"/>
                <a:t>카카오</a:t>
              </a:r>
              <a:r>
                <a:rPr lang="en-US" altLang="ko-KR" sz="1600" spc="-150" dirty="0"/>
                <a:t>,</a:t>
              </a:r>
              <a:r>
                <a:rPr lang="ko-KR" altLang="en-US" sz="1600" spc="-150" dirty="0"/>
                <a:t> 네이버 지도 </a:t>
              </a:r>
              <a:r>
                <a:rPr lang="en-US" altLang="ko-KR" sz="1600" spc="-150" dirty="0"/>
                <a:t>API</a:t>
              </a:r>
              <a:r>
                <a:rPr lang="ko-KR" altLang="en-US" sz="1600" spc="-150" dirty="0" err="1"/>
                <a:t>를</a:t>
              </a:r>
              <a:r>
                <a:rPr lang="ko-KR" altLang="en-US" sz="1600" spc="-150" dirty="0"/>
                <a:t> 사용하지 않고 </a:t>
              </a:r>
              <a:r>
                <a:rPr lang="ko-KR" altLang="en-US" sz="1600" spc="-150" dirty="0" err="1"/>
                <a:t>커스텀하기</a:t>
              </a:r>
              <a:r>
                <a:rPr lang="ko-KR" altLang="en-US" sz="1600" spc="-150" dirty="0"/>
                <a:t> 위해 오픈소스 지도 라이브러리 활용</a:t>
              </a:r>
              <a:endParaRPr lang="en-US" altLang="ko-KR" sz="1600" spc="-150" dirty="0"/>
            </a:p>
            <a:p>
              <a:pPr marL="285750" indent="-285750" algn="just">
                <a:lnSpc>
                  <a:spcPct val="120000"/>
                </a:lnSpc>
                <a:buFontTx/>
                <a:buChar char="-"/>
              </a:pPr>
              <a:r>
                <a:rPr lang="en-US" altLang="ko-KR" sz="1600" spc="-150" dirty="0"/>
                <a:t>Polygon</a:t>
              </a:r>
              <a:r>
                <a:rPr lang="ko-KR" altLang="en-US" sz="1600" spc="-150" dirty="0"/>
                <a:t>을 그리기 위한 </a:t>
              </a:r>
              <a:r>
                <a:rPr lang="en-US" altLang="ko-KR" sz="1600" i="1" spc="-150" dirty="0"/>
                <a:t>turf,</a:t>
              </a:r>
              <a:r>
                <a:rPr lang="en-US" altLang="ko-KR" sz="1600" spc="-150" dirty="0"/>
                <a:t> </a:t>
              </a:r>
              <a:r>
                <a:rPr lang="ko-KR" altLang="en-US" sz="1600" spc="-150" dirty="0"/>
                <a:t>드로잉을 하기 위한 </a:t>
              </a:r>
              <a:r>
                <a:rPr lang="en-US" altLang="ko-KR" sz="1600" i="1" spc="-150" dirty="0" err="1"/>
                <a:t>freeDraw</a:t>
              </a:r>
              <a:r>
                <a:rPr lang="en-US" altLang="ko-KR" sz="1600" i="1" spc="-150" dirty="0"/>
                <a:t> </a:t>
              </a:r>
              <a:r>
                <a:rPr lang="ko-KR" altLang="en-US" sz="1600" spc="-150" dirty="0"/>
                <a:t>등 </a:t>
              </a:r>
              <a:r>
                <a:rPr lang="en-US" altLang="ko-KR" sz="1600" spc="-150" dirty="0"/>
                <a:t>third-party </a:t>
              </a:r>
              <a:r>
                <a:rPr lang="ko-KR" altLang="en-US" sz="1600" spc="-150" dirty="0"/>
                <a:t>라이브러리 활용</a:t>
              </a:r>
            </a:p>
          </p:txBody>
        </p:sp>
      </p:grpSp>
      <p:grpSp>
        <p:nvGrpSpPr>
          <p:cNvPr id="15" name="그룹 14">
            <a:extLst>
              <a:ext uri="{FF2B5EF4-FFF2-40B4-BE49-F238E27FC236}">
                <a16:creationId xmlns:a16="http://schemas.microsoft.com/office/drawing/2014/main" id="{6705F521-22DC-EFBC-8EDB-7091E8C034D0}"/>
              </a:ext>
            </a:extLst>
          </p:cNvPr>
          <p:cNvGrpSpPr/>
          <p:nvPr/>
        </p:nvGrpSpPr>
        <p:grpSpPr>
          <a:xfrm>
            <a:off x="747524" y="4652316"/>
            <a:ext cx="8993726" cy="1506296"/>
            <a:chOff x="3076354" y="1513659"/>
            <a:chExt cx="8993726" cy="1506296"/>
          </a:xfrm>
        </p:grpSpPr>
        <p:sp>
          <p:nvSpPr>
            <p:cNvPr id="16" name="TextBox 15">
              <a:extLst>
                <a:ext uri="{FF2B5EF4-FFF2-40B4-BE49-F238E27FC236}">
                  <a16:creationId xmlns:a16="http://schemas.microsoft.com/office/drawing/2014/main" id="{B67FF947-8608-3B2D-21B5-817DF6689B70}"/>
                </a:ext>
              </a:extLst>
            </p:cNvPr>
            <p:cNvSpPr txBox="1"/>
            <p:nvPr/>
          </p:nvSpPr>
          <p:spPr>
            <a:xfrm>
              <a:off x="3076354" y="1513659"/>
              <a:ext cx="6942580" cy="461665"/>
            </a:xfrm>
            <a:prstGeom prst="rect">
              <a:avLst/>
            </a:prstGeom>
            <a:noFill/>
          </p:spPr>
          <p:txBody>
            <a:bodyPr wrap="square" rtlCol="0">
              <a:spAutoFit/>
            </a:bodyPr>
            <a:lstStyle/>
            <a:p>
              <a:r>
                <a:rPr lang="en-US" altLang="ko-KR" sz="2400" dirty="0">
                  <a:latin typeface="+mj-ea"/>
                  <a:ea typeface="+mj-ea"/>
                </a:rPr>
                <a:t>3. </a:t>
              </a:r>
              <a:r>
                <a:rPr lang="en-US" altLang="ko-KR" sz="2400" dirty="0" err="1">
                  <a:latin typeface="+mj-ea"/>
                  <a:ea typeface="+mj-ea"/>
                </a:rPr>
                <a:t>CheckList</a:t>
              </a:r>
              <a:r>
                <a:rPr lang="en-US" altLang="ko-KR" sz="2400" dirty="0">
                  <a:latin typeface="+mj-ea"/>
                  <a:ea typeface="+mj-ea"/>
                </a:rPr>
                <a:t> </a:t>
              </a:r>
              <a:r>
                <a:rPr lang="ko-KR" altLang="en-US" sz="2400" dirty="0">
                  <a:latin typeface="+mj-ea"/>
                  <a:ea typeface="+mj-ea"/>
                </a:rPr>
                <a:t>구현</a:t>
              </a:r>
            </a:p>
          </p:txBody>
        </p:sp>
        <p:sp>
          <p:nvSpPr>
            <p:cNvPr id="17" name="TextBox 16">
              <a:extLst>
                <a:ext uri="{FF2B5EF4-FFF2-40B4-BE49-F238E27FC236}">
                  <a16:creationId xmlns:a16="http://schemas.microsoft.com/office/drawing/2014/main" id="{C032F904-FD0A-E669-9766-501B5FDD16FD}"/>
                </a:ext>
              </a:extLst>
            </p:cNvPr>
            <p:cNvSpPr txBox="1"/>
            <p:nvPr/>
          </p:nvSpPr>
          <p:spPr>
            <a:xfrm>
              <a:off x="3076354" y="2058858"/>
              <a:ext cx="8993726" cy="961097"/>
            </a:xfrm>
            <a:prstGeom prst="rect">
              <a:avLst/>
            </a:prstGeom>
            <a:noFill/>
          </p:spPr>
          <p:txBody>
            <a:bodyPr wrap="square" rtlCol="0">
              <a:spAutoFit/>
            </a:bodyPr>
            <a:lstStyle/>
            <a:p>
              <a:pPr marL="285750" indent="-285750" algn="just">
                <a:lnSpc>
                  <a:spcPct val="120000"/>
                </a:lnSpc>
                <a:buFontTx/>
                <a:buChar char="-"/>
              </a:pPr>
              <a:r>
                <a:rPr lang="ko-KR" altLang="en-US" sz="1600" spc="-150" dirty="0"/>
                <a:t>방을 구할 때 필요한 체크리스트 자동관리</a:t>
              </a:r>
              <a:endParaRPr lang="en-US" altLang="ko-KR" sz="1600" spc="-150" dirty="0"/>
            </a:p>
            <a:p>
              <a:pPr marL="285750" indent="-285750" algn="just">
                <a:lnSpc>
                  <a:spcPct val="120000"/>
                </a:lnSpc>
                <a:buFontTx/>
                <a:buChar char="-"/>
              </a:pPr>
              <a:r>
                <a:rPr lang="ko-KR" altLang="en-US" sz="1600" spc="-150" dirty="0"/>
                <a:t>개개인 체크리스트 템플릿 관리</a:t>
              </a:r>
              <a:r>
                <a:rPr lang="en-US" altLang="ko-KR" sz="1600" spc="-150" dirty="0"/>
                <a:t>,</a:t>
              </a:r>
              <a:r>
                <a:rPr lang="ko-KR" altLang="en-US" sz="1600" spc="-150" dirty="0"/>
                <a:t> 회원 생성 시 자동 생성</a:t>
              </a:r>
              <a:endParaRPr lang="en-US" altLang="ko-KR" sz="1600" spc="-150" dirty="0"/>
            </a:p>
            <a:p>
              <a:pPr marL="285750" indent="-285750" algn="just">
                <a:lnSpc>
                  <a:spcPct val="120000"/>
                </a:lnSpc>
                <a:buFontTx/>
                <a:buChar char="-"/>
              </a:pPr>
              <a:r>
                <a:rPr lang="en-US" altLang="ko-KR" sz="1600" spc="-150" dirty="0" err="1"/>
                <a:t>UserId</a:t>
              </a:r>
              <a:r>
                <a:rPr lang="en-US" altLang="ko-KR" sz="1600" spc="-150" dirty="0"/>
                <a:t>, </a:t>
              </a:r>
              <a:r>
                <a:rPr lang="en-US" altLang="ko-KR" sz="1600" spc="-150" dirty="0" err="1"/>
                <a:t>aptId</a:t>
              </a:r>
              <a:r>
                <a:rPr lang="ko-KR" altLang="en-US" sz="1600" spc="-150" dirty="0" err="1"/>
                <a:t>를</a:t>
              </a:r>
              <a:r>
                <a:rPr lang="ko-KR" altLang="en-US" sz="1600" spc="-150" dirty="0"/>
                <a:t> 기반으로 회원 체크리스트 템플릿을 아파트마다 개별 적용</a:t>
              </a:r>
            </a:p>
          </p:txBody>
        </p:sp>
      </p:grpSp>
      <p:pic>
        <p:nvPicPr>
          <p:cNvPr id="20" name="그림 19">
            <a:extLst>
              <a:ext uri="{FF2B5EF4-FFF2-40B4-BE49-F238E27FC236}">
                <a16:creationId xmlns:a16="http://schemas.microsoft.com/office/drawing/2014/main" id="{2F3A2036-EEF8-7320-BCC0-124BF15B2FCF}"/>
              </a:ext>
            </a:extLst>
          </p:cNvPr>
          <p:cNvPicPr>
            <a:picLocks noChangeAspect="1"/>
          </p:cNvPicPr>
          <p:nvPr/>
        </p:nvPicPr>
        <p:blipFill>
          <a:blip r:embed="rId2"/>
          <a:stretch>
            <a:fillRect/>
          </a:stretch>
        </p:blipFill>
        <p:spPr>
          <a:xfrm>
            <a:off x="10115096" y="1514238"/>
            <a:ext cx="1036540" cy="1036540"/>
          </a:xfrm>
          <a:prstGeom prst="rect">
            <a:avLst/>
          </a:prstGeom>
        </p:spPr>
      </p:pic>
      <p:pic>
        <p:nvPicPr>
          <p:cNvPr id="21" name="그림 20">
            <a:extLst>
              <a:ext uri="{FF2B5EF4-FFF2-40B4-BE49-F238E27FC236}">
                <a16:creationId xmlns:a16="http://schemas.microsoft.com/office/drawing/2014/main" id="{F6E875F9-D2BE-3EB0-DC22-1143C8C694E8}"/>
              </a:ext>
            </a:extLst>
          </p:cNvPr>
          <p:cNvPicPr>
            <a:picLocks noChangeAspect="1"/>
          </p:cNvPicPr>
          <p:nvPr/>
        </p:nvPicPr>
        <p:blipFill>
          <a:blip r:embed="rId3"/>
          <a:stretch>
            <a:fillRect/>
          </a:stretch>
        </p:blipFill>
        <p:spPr>
          <a:xfrm>
            <a:off x="10229142" y="5243293"/>
            <a:ext cx="922494" cy="922494"/>
          </a:xfrm>
          <a:prstGeom prst="rect">
            <a:avLst/>
          </a:prstGeom>
        </p:spPr>
      </p:pic>
      <p:grpSp>
        <p:nvGrpSpPr>
          <p:cNvPr id="23" name="그룹 22">
            <a:extLst>
              <a:ext uri="{FF2B5EF4-FFF2-40B4-BE49-F238E27FC236}">
                <a16:creationId xmlns:a16="http://schemas.microsoft.com/office/drawing/2014/main" id="{B502AFD9-3D5F-8994-3476-8CE6BED66E51}"/>
              </a:ext>
            </a:extLst>
          </p:cNvPr>
          <p:cNvGrpSpPr/>
          <p:nvPr/>
        </p:nvGrpSpPr>
        <p:grpSpPr>
          <a:xfrm>
            <a:off x="10144680" y="3307338"/>
            <a:ext cx="1006956" cy="1152275"/>
            <a:chOff x="10166732" y="3192171"/>
            <a:chExt cx="1177146" cy="1347026"/>
          </a:xfrm>
        </p:grpSpPr>
        <p:pic>
          <p:nvPicPr>
            <p:cNvPr id="22" name="그림 21">
              <a:extLst>
                <a:ext uri="{FF2B5EF4-FFF2-40B4-BE49-F238E27FC236}">
                  <a16:creationId xmlns:a16="http://schemas.microsoft.com/office/drawing/2014/main" id="{11DB3F67-3DCC-972A-63F0-A51F6104F404}"/>
                </a:ext>
              </a:extLst>
            </p:cNvPr>
            <p:cNvPicPr>
              <a:picLocks noChangeAspect="1"/>
            </p:cNvPicPr>
            <p:nvPr/>
          </p:nvPicPr>
          <p:blipFill>
            <a:blip r:embed="rId4"/>
            <a:stretch>
              <a:fillRect/>
            </a:stretch>
          </p:blipFill>
          <p:spPr>
            <a:xfrm>
              <a:off x="10229467" y="3192171"/>
              <a:ext cx="1036540" cy="1036540"/>
            </a:xfrm>
            <a:prstGeom prst="rect">
              <a:avLst/>
            </a:prstGeom>
          </p:spPr>
        </p:pic>
        <p:pic>
          <p:nvPicPr>
            <p:cNvPr id="13314" name="Picture 2" descr="leaflet - npm">
              <a:extLst>
                <a:ext uri="{FF2B5EF4-FFF2-40B4-BE49-F238E27FC236}">
                  <a16:creationId xmlns:a16="http://schemas.microsoft.com/office/drawing/2014/main" id="{BBFD51ED-FF42-F7CF-4274-52BC5CE1D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732" y="4228711"/>
              <a:ext cx="1177146" cy="3104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944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2642E3-BC88-4917-B8EE-0B7ABA476EF3}"/>
              </a:ext>
            </a:extLst>
          </p:cNvPr>
          <p:cNvSpPr txBox="1"/>
          <p:nvPr/>
        </p:nvSpPr>
        <p:spPr>
          <a:xfrm>
            <a:off x="4710853" y="2506105"/>
            <a:ext cx="2770310" cy="1323439"/>
          </a:xfrm>
          <a:prstGeom prst="rect">
            <a:avLst/>
          </a:prstGeom>
          <a:noFill/>
        </p:spPr>
        <p:txBody>
          <a:bodyPr wrap="none" rtlCol="0">
            <a:spAutoFit/>
          </a:bodyPr>
          <a:lstStyle/>
          <a:p>
            <a:pPr algn="ctr"/>
            <a:r>
              <a:rPr lang="en-US" altLang="ko-KR" sz="8000" dirty="0">
                <a:solidFill>
                  <a:schemeClr val="bg1"/>
                </a:solidFill>
                <a:latin typeface="+mj-lt"/>
              </a:rPr>
              <a:t>INDEX</a:t>
            </a:r>
            <a:endParaRPr lang="ko-KR" altLang="en-US" sz="8000" dirty="0">
              <a:solidFill>
                <a:schemeClr val="bg1"/>
              </a:solidFill>
              <a:latin typeface="+mj-lt"/>
            </a:endParaRPr>
          </a:p>
        </p:txBody>
      </p:sp>
      <p:sp>
        <p:nvSpPr>
          <p:cNvPr id="13" name="TextBox 12">
            <a:extLst>
              <a:ext uri="{FF2B5EF4-FFF2-40B4-BE49-F238E27FC236}">
                <a16:creationId xmlns:a16="http://schemas.microsoft.com/office/drawing/2014/main" id="{1CA87D5D-FFA2-2238-6D3A-91312F0AB739}"/>
              </a:ext>
            </a:extLst>
          </p:cNvPr>
          <p:cNvSpPr txBox="1"/>
          <p:nvPr/>
        </p:nvSpPr>
        <p:spPr>
          <a:xfrm>
            <a:off x="3257027" y="3911842"/>
            <a:ext cx="5677946" cy="523220"/>
          </a:xfrm>
          <a:prstGeom prst="rect">
            <a:avLst/>
          </a:prstGeom>
          <a:noFill/>
        </p:spPr>
        <p:txBody>
          <a:bodyPr wrap="square" rtlCol="0">
            <a:spAutoFit/>
          </a:bodyPr>
          <a:lstStyle/>
          <a:p>
            <a:pPr algn="ctr"/>
            <a:r>
              <a:rPr lang="en-US" altLang="ko-KR" sz="2800" dirty="0">
                <a:solidFill>
                  <a:schemeClr val="bg1"/>
                </a:solidFill>
                <a:latin typeface="G마켓 산스 TTF Light" panose="02000000000000000000" pitchFamily="2" charset="-127"/>
                <a:ea typeface="G마켓 산스 TTF Light" panose="02000000000000000000" pitchFamily="2" charset="-127"/>
              </a:rPr>
              <a:t>Full-Text Index / Spatial Index </a:t>
            </a:r>
            <a:endParaRPr lang="ko-KR" altLang="en-US" sz="2800" dirty="0">
              <a:solidFill>
                <a:schemeClr val="bg1"/>
              </a:solidFill>
              <a:latin typeface="G마켓 산스 TTF Light" panose="02000000000000000000" pitchFamily="2" charset="-127"/>
              <a:ea typeface="G마켓 산스 TTF Light" panose="02000000000000000000" pitchFamily="2" charset="-127"/>
            </a:endParaRPr>
          </a:p>
        </p:txBody>
      </p:sp>
    </p:spTree>
    <p:extLst>
      <p:ext uri="{BB962C8B-B14F-4D97-AF65-F5344CB8AC3E}">
        <p14:creationId xmlns:p14="http://schemas.microsoft.com/office/powerpoint/2010/main" val="1297523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1451231" cy="646331"/>
          </a:xfrm>
          <a:prstGeom prst="rect">
            <a:avLst/>
          </a:prstGeom>
          <a:noFill/>
        </p:spPr>
        <p:txBody>
          <a:bodyPr wrap="none" rtlCol="0">
            <a:spAutoFit/>
          </a:bodyPr>
          <a:lstStyle/>
          <a:p>
            <a:r>
              <a:rPr lang="en-US" altLang="ko-KR" sz="3600" spc="-300" dirty="0">
                <a:latin typeface="+mn-ea"/>
              </a:rPr>
              <a:t>2.</a:t>
            </a:r>
            <a:r>
              <a:rPr lang="ko-KR" altLang="en-US" sz="3600" spc="-300" dirty="0">
                <a:latin typeface="+mn-ea"/>
              </a:rPr>
              <a:t> </a:t>
            </a:r>
            <a:r>
              <a:rPr lang="en-US" altLang="ko-KR" sz="3600" spc="-300" dirty="0">
                <a:latin typeface="+mn-ea"/>
              </a:rPr>
              <a:t>Index</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675E95FF-336B-40C7-8D10-FB0D61A7E511}"/>
              </a:ext>
            </a:extLst>
          </p:cNvPr>
          <p:cNvGrpSpPr/>
          <p:nvPr/>
        </p:nvGrpSpPr>
        <p:grpSpPr>
          <a:xfrm>
            <a:off x="747524" y="1244877"/>
            <a:ext cx="8993726" cy="1504244"/>
            <a:chOff x="3076354" y="1513659"/>
            <a:chExt cx="8993726" cy="1504244"/>
          </a:xfrm>
        </p:grpSpPr>
        <p:sp>
          <p:nvSpPr>
            <p:cNvPr id="14" name="TextBox 13">
              <a:extLst>
                <a:ext uri="{FF2B5EF4-FFF2-40B4-BE49-F238E27FC236}">
                  <a16:creationId xmlns:a16="http://schemas.microsoft.com/office/drawing/2014/main" id="{CD01AF65-E35B-4B16-8583-98A75483D56D}"/>
                </a:ext>
              </a:extLst>
            </p:cNvPr>
            <p:cNvSpPr txBox="1"/>
            <p:nvPr/>
          </p:nvSpPr>
          <p:spPr>
            <a:xfrm>
              <a:off x="3076354" y="1513659"/>
              <a:ext cx="5332540" cy="461665"/>
            </a:xfrm>
            <a:prstGeom prst="rect">
              <a:avLst/>
            </a:prstGeom>
            <a:noFill/>
          </p:spPr>
          <p:txBody>
            <a:bodyPr wrap="square" rtlCol="0">
              <a:spAutoFit/>
            </a:bodyPr>
            <a:lstStyle/>
            <a:p>
              <a:r>
                <a:rPr lang="en-US" altLang="ko-KR" sz="2400" dirty="0">
                  <a:latin typeface="+mj-ea"/>
                  <a:ea typeface="+mj-ea"/>
                </a:rPr>
                <a:t>1. Full-Text Index</a:t>
              </a:r>
              <a:endParaRPr lang="ko-KR" altLang="en-US" sz="2400" dirty="0">
                <a:latin typeface="+mj-ea"/>
                <a:ea typeface="+mj-ea"/>
              </a:endParaRPr>
            </a:p>
          </p:txBody>
        </p:sp>
        <p:sp>
          <p:nvSpPr>
            <p:cNvPr id="24" name="TextBox 23">
              <a:extLst>
                <a:ext uri="{FF2B5EF4-FFF2-40B4-BE49-F238E27FC236}">
                  <a16:creationId xmlns:a16="http://schemas.microsoft.com/office/drawing/2014/main" id="{03071086-EAEF-4830-9D0D-243FEDE96545}"/>
                </a:ext>
              </a:extLst>
            </p:cNvPr>
            <p:cNvSpPr txBox="1"/>
            <p:nvPr/>
          </p:nvSpPr>
          <p:spPr>
            <a:xfrm>
              <a:off x="3076354" y="2058858"/>
              <a:ext cx="8993726" cy="959045"/>
            </a:xfrm>
            <a:prstGeom prst="rect">
              <a:avLst/>
            </a:prstGeom>
            <a:noFill/>
          </p:spPr>
          <p:txBody>
            <a:bodyPr wrap="square" rtlCol="0">
              <a:spAutoFit/>
            </a:bodyPr>
            <a:lstStyle/>
            <a:p>
              <a:pPr marL="285750" indent="-285750" algn="just">
                <a:lnSpc>
                  <a:spcPct val="120000"/>
                </a:lnSpc>
                <a:buFontTx/>
                <a:buChar char="-"/>
              </a:pPr>
              <a:r>
                <a:rPr lang="ko-KR" altLang="en-US" sz="1600" spc="-150" dirty="0"/>
                <a:t>첫 글자 뿐 아닌</a:t>
              </a:r>
              <a:r>
                <a:rPr lang="en-US" altLang="ko-KR" sz="1600" spc="-150" dirty="0"/>
                <a:t>,</a:t>
              </a:r>
              <a:r>
                <a:rPr lang="ko-KR" altLang="en-US" sz="1600" spc="-150" dirty="0"/>
                <a:t> 중간의 단어나 문장으로도 인덱스를 생성하여 빠른 검색 결과 제공</a:t>
              </a:r>
              <a:endParaRPr lang="en-US" altLang="ko-KR" sz="1600" spc="-150" dirty="0"/>
            </a:p>
            <a:p>
              <a:pPr marL="285750" indent="-285750" algn="just">
                <a:lnSpc>
                  <a:spcPct val="120000"/>
                </a:lnSpc>
                <a:buFontTx/>
                <a:buChar char="-"/>
              </a:pPr>
              <a:r>
                <a:rPr lang="en-US" altLang="ko-KR" sz="1600" spc="-150" dirty="0"/>
                <a:t>MySQL</a:t>
              </a:r>
              <a:r>
                <a:rPr lang="ko-KR" altLang="en-US" sz="1600" spc="-150" dirty="0"/>
                <a:t>에서 문자열 검색을 위해 </a:t>
              </a:r>
              <a:r>
                <a:rPr lang="en-US" altLang="ko-KR" sz="1600" spc="-150" dirty="0"/>
                <a:t>LIKE</a:t>
              </a:r>
              <a:r>
                <a:rPr lang="ko-KR" altLang="en-US" sz="1600" spc="-150" dirty="0"/>
                <a:t>이외에 </a:t>
              </a:r>
              <a:r>
                <a:rPr lang="en-US" altLang="ko-KR" sz="1600" spc="-150" dirty="0"/>
                <a:t>Full-Text Search </a:t>
              </a:r>
              <a:r>
                <a:rPr lang="ko-KR" altLang="en-US" sz="1600" spc="-150" dirty="0"/>
                <a:t>제공</a:t>
              </a:r>
              <a:endParaRPr lang="en-US" altLang="ko-KR" sz="1600" spc="-150" dirty="0"/>
            </a:p>
            <a:p>
              <a:pPr marL="285750" indent="-285750" algn="just">
                <a:lnSpc>
                  <a:spcPct val="120000"/>
                </a:lnSpc>
                <a:buFontTx/>
                <a:buChar char="-"/>
              </a:pPr>
              <a:r>
                <a:rPr lang="ko-KR" altLang="en-US" sz="1600" b="1" spc="-150" dirty="0">
                  <a:solidFill>
                    <a:srgbClr val="FF0000"/>
                  </a:solidFill>
                </a:rPr>
                <a:t>검색어 자동완성 </a:t>
              </a:r>
              <a:r>
                <a:rPr lang="ko-KR" altLang="en-US" sz="1600" spc="-150" dirty="0"/>
                <a:t>기능에 해당 </a:t>
              </a:r>
              <a:r>
                <a:rPr lang="en-US" altLang="ko-KR" sz="1600" spc="-150" dirty="0"/>
                <a:t>Index</a:t>
              </a:r>
              <a:r>
                <a:rPr lang="ko-KR" altLang="en-US" sz="1600" spc="-150" dirty="0" err="1"/>
                <a:t>를</a:t>
              </a:r>
              <a:r>
                <a:rPr lang="ko-KR" altLang="en-US" sz="1600" spc="-150" dirty="0"/>
                <a:t> 적용하여 빠르고 정확한 검색결과 제공</a:t>
              </a:r>
            </a:p>
          </p:txBody>
        </p:sp>
      </p:grpSp>
      <p:grpSp>
        <p:nvGrpSpPr>
          <p:cNvPr id="2" name="그룹 1">
            <a:extLst>
              <a:ext uri="{FF2B5EF4-FFF2-40B4-BE49-F238E27FC236}">
                <a16:creationId xmlns:a16="http://schemas.microsoft.com/office/drawing/2014/main" id="{2E13FC00-5BC1-8E0D-79E7-33DF44A4DD07}"/>
              </a:ext>
            </a:extLst>
          </p:cNvPr>
          <p:cNvGrpSpPr/>
          <p:nvPr/>
        </p:nvGrpSpPr>
        <p:grpSpPr>
          <a:xfrm>
            <a:off x="747524" y="3780170"/>
            <a:ext cx="8993726" cy="2097227"/>
            <a:chOff x="3076354" y="2624036"/>
            <a:chExt cx="8993726" cy="2097227"/>
          </a:xfrm>
        </p:grpSpPr>
        <p:sp>
          <p:nvSpPr>
            <p:cNvPr id="4" name="TextBox 3">
              <a:extLst>
                <a:ext uri="{FF2B5EF4-FFF2-40B4-BE49-F238E27FC236}">
                  <a16:creationId xmlns:a16="http://schemas.microsoft.com/office/drawing/2014/main" id="{2B0ECFAD-1F5E-DA4E-7935-41FADA520E5B}"/>
                </a:ext>
              </a:extLst>
            </p:cNvPr>
            <p:cNvSpPr txBox="1"/>
            <p:nvPr/>
          </p:nvSpPr>
          <p:spPr>
            <a:xfrm>
              <a:off x="3076354" y="2624036"/>
              <a:ext cx="5332540" cy="461665"/>
            </a:xfrm>
            <a:prstGeom prst="rect">
              <a:avLst/>
            </a:prstGeom>
            <a:noFill/>
          </p:spPr>
          <p:txBody>
            <a:bodyPr wrap="square" rtlCol="0">
              <a:spAutoFit/>
            </a:bodyPr>
            <a:lstStyle/>
            <a:p>
              <a:r>
                <a:rPr lang="en-US" altLang="ko-KR" sz="2400" dirty="0">
                  <a:latin typeface="+mj-ea"/>
                  <a:ea typeface="+mj-ea"/>
                </a:rPr>
                <a:t>2.</a:t>
              </a:r>
              <a:r>
                <a:rPr lang="ko-KR" altLang="en-US" sz="2400" dirty="0">
                  <a:latin typeface="+mj-ea"/>
                  <a:ea typeface="+mj-ea"/>
                </a:rPr>
                <a:t> </a:t>
              </a:r>
              <a:r>
                <a:rPr lang="en-US" altLang="ko-KR" sz="2400" dirty="0">
                  <a:latin typeface="+mj-ea"/>
                  <a:ea typeface="+mj-ea"/>
                </a:rPr>
                <a:t>Spatial Index</a:t>
              </a:r>
              <a:endParaRPr lang="ko-KR" altLang="en-US" sz="2400" dirty="0">
                <a:latin typeface="+mj-ea"/>
                <a:ea typeface="+mj-ea"/>
              </a:endParaRPr>
            </a:p>
          </p:txBody>
        </p:sp>
        <p:sp>
          <p:nvSpPr>
            <p:cNvPr id="12" name="TextBox 11">
              <a:extLst>
                <a:ext uri="{FF2B5EF4-FFF2-40B4-BE49-F238E27FC236}">
                  <a16:creationId xmlns:a16="http://schemas.microsoft.com/office/drawing/2014/main" id="{E415824A-B877-7D29-2434-22F01A4B994B}"/>
                </a:ext>
              </a:extLst>
            </p:cNvPr>
            <p:cNvSpPr txBox="1"/>
            <p:nvPr/>
          </p:nvSpPr>
          <p:spPr>
            <a:xfrm>
              <a:off x="3076354" y="3169235"/>
              <a:ext cx="8993726" cy="1552028"/>
            </a:xfrm>
            <a:prstGeom prst="rect">
              <a:avLst/>
            </a:prstGeom>
            <a:noFill/>
          </p:spPr>
          <p:txBody>
            <a:bodyPr wrap="square" rtlCol="0">
              <a:spAutoFit/>
            </a:bodyPr>
            <a:lstStyle/>
            <a:p>
              <a:pPr marL="285750" indent="-285750">
                <a:lnSpc>
                  <a:spcPct val="120000"/>
                </a:lnSpc>
                <a:buFontTx/>
                <a:buChar char="-"/>
              </a:pPr>
              <a:r>
                <a:rPr lang="ko-KR" altLang="en-US" sz="1600" spc="-150" dirty="0"/>
                <a:t>위도와 경도로 이루어진 </a:t>
              </a:r>
              <a:r>
                <a:rPr lang="ko-KR" altLang="en-US" sz="1600" spc="-150" dirty="0" err="1"/>
                <a:t>좌표값과</a:t>
              </a:r>
              <a:r>
                <a:rPr lang="ko-KR" altLang="en-US" sz="1600" spc="-150" dirty="0"/>
                <a:t> 같은 공간데이터를 빠르게 검색</a:t>
              </a:r>
              <a:r>
                <a:rPr lang="en-US" altLang="ko-KR" sz="1600" spc="-150" dirty="0"/>
                <a:t>,</a:t>
              </a:r>
              <a:r>
                <a:rPr lang="ko-KR" altLang="en-US" sz="1600" spc="-150" dirty="0"/>
                <a:t> 활용하도록 함</a:t>
              </a:r>
              <a:endParaRPr lang="en-US" altLang="ko-KR" sz="1600" spc="-150" dirty="0"/>
            </a:p>
            <a:p>
              <a:pPr marL="285750" indent="-285750">
                <a:lnSpc>
                  <a:spcPct val="120000"/>
                </a:lnSpc>
                <a:buFontTx/>
                <a:buChar char="-"/>
              </a:pPr>
              <a:r>
                <a:rPr lang="en-US" altLang="ko-KR" sz="1600" b="1" spc="-150" dirty="0"/>
                <a:t>R-Tree</a:t>
              </a:r>
              <a:r>
                <a:rPr lang="ko-KR" altLang="en-US" sz="1600" spc="-150" dirty="0"/>
                <a:t>기반 알고리즘으로 작동</a:t>
              </a:r>
              <a:endParaRPr lang="en-US" altLang="ko-KR" sz="1600" spc="-150" dirty="0"/>
            </a:p>
            <a:p>
              <a:pPr marL="285750" indent="-285750">
                <a:lnSpc>
                  <a:spcPct val="120000"/>
                </a:lnSpc>
                <a:buFontTx/>
                <a:buChar char="-"/>
              </a:pPr>
              <a:r>
                <a:rPr lang="ko-KR" altLang="en-US" sz="1600" b="1" spc="-150" dirty="0">
                  <a:solidFill>
                    <a:srgbClr val="FF0000"/>
                  </a:solidFill>
                </a:rPr>
                <a:t>드로잉을 활용한 아파트 검색</a:t>
              </a:r>
              <a:r>
                <a:rPr lang="en-US" altLang="ko-KR" sz="1600" b="1" spc="-150" dirty="0">
                  <a:solidFill>
                    <a:srgbClr val="FF0000"/>
                  </a:solidFill>
                </a:rPr>
                <a:t>,</a:t>
              </a:r>
              <a:r>
                <a:rPr lang="ko-KR" altLang="en-US" sz="1600" b="1" spc="-150" dirty="0">
                  <a:solidFill>
                    <a:srgbClr val="FF0000"/>
                  </a:solidFill>
                </a:rPr>
                <a:t>  아파트 반경 이내 편의시설 검색 </a:t>
              </a:r>
              <a:r>
                <a:rPr lang="ko-KR" altLang="en-US" sz="1600" spc="-150" dirty="0"/>
                <a:t>때 사용</a:t>
              </a:r>
              <a:endParaRPr lang="en-US" altLang="ko-KR" sz="1600" spc="-150" dirty="0"/>
            </a:p>
            <a:p>
              <a:pPr marL="285750" indent="-285750">
                <a:lnSpc>
                  <a:spcPct val="120000"/>
                </a:lnSpc>
                <a:buFontTx/>
                <a:buChar char="-"/>
              </a:pPr>
              <a:r>
                <a:rPr lang="en-US" altLang="ko-KR" sz="1600" spc="-150" dirty="0"/>
                <a:t>10</a:t>
              </a:r>
              <a:r>
                <a:rPr lang="ko-KR" altLang="en-US" sz="1600" spc="-150" dirty="0"/>
                <a:t>만개의 편의시설 데이터에서 반경 </a:t>
              </a:r>
              <a:r>
                <a:rPr lang="en-US" altLang="ko-KR" sz="1600" spc="-150" dirty="0"/>
                <a:t>500m</a:t>
              </a:r>
              <a:r>
                <a:rPr lang="ko-KR" altLang="en-US" sz="1600" spc="-150" dirty="0"/>
                <a:t>이내의 편의시설을 검색하는데 </a:t>
              </a:r>
              <a:r>
                <a:rPr lang="en-US" altLang="ko-KR" sz="1600" spc="-150" dirty="0"/>
                <a:t>10</a:t>
              </a:r>
              <a:r>
                <a:rPr lang="ko-KR" altLang="en-US" sz="1600" spc="-150" dirty="0"/>
                <a:t>배 이상 시간 단축</a:t>
              </a:r>
              <a:br>
                <a:rPr lang="en-US" altLang="ko-KR" sz="1600" spc="-150" dirty="0"/>
              </a:br>
              <a:r>
                <a:rPr lang="en-US" altLang="ko-KR" sz="1600" spc="-150" dirty="0"/>
                <a:t>	</a:t>
              </a:r>
              <a:r>
                <a:rPr lang="en-US" altLang="ko-KR" sz="1600" i="1" spc="-150" dirty="0"/>
                <a:t>(</a:t>
              </a:r>
              <a:r>
                <a:rPr lang="ko-KR" altLang="en-US" sz="1600" i="1" spc="-150" dirty="0"/>
                <a:t>공간</a:t>
              </a:r>
              <a:r>
                <a:rPr lang="en-US" altLang="ko-KR" sz="1600" i="1" spc="-150" dirty="0"/>
                <a:t> </a:t>
              </a:r>
              <a:r>
                <a:rPr lang="ko-KR" altLang="en-US" sz="1600" i="1" spc="-150" dirty="0"/>
                <a:t>인덱스 사용 전 </a:t>
              </a:r>
              <a:r>
                <a:rPr lang="en-US" altLang="ko-KR" sz="1600" i="1" spc="-150" dirty="0"/>
                <a:t>:</a:t>
              </a:r>
              <a:r>
                <a:rPr lang="ko-KR" altLang="en-US" sz="1600" i="1" spc="-150" dirty="0"/>
                <a:t> </a:t>
              </a:r>
              <a:r>
                <a:rPr lang="en-US" altLang="ko-KR" sz="1600" i="1" spc="-150" dirty="0"/>
                <a:t>0.425</a:t>
              </a:r>
              <a:r>
                <a:rPr lang="ko-KR" altLang="en-US" sz="1600" i="1" spc="-150" dirty="0"/>
                <a:t>초 </a:t>
              </a:r>
              <a:r>
                <a:rPr lang="en-US" altLang="ko-KR" sz="1600" i="1" spc="-150" dirty="0"/>
                <a:t>-&gt;</a:t>
              </a:r>
              <a:r>
                <a:rPr lang="ko-KR" altLang="en-US" sz="1600" i="1" spc="-150" dirty="0"/>
                <a:t> 사용 후</a:t>
              </a:r>
              <a:r>
                <a:rPr lang="en-US" altLang="ko-KR" sz="1600" i="1" spc="-150" dirty="0"/>
                <a:t>:</a:t>
              </a:r>
              <a:r>
                <a:rPr lang="ko-KR" altLang="en-US" sz="1600" i="1" spc="-150" dirty="0"/>
                <a:t> </a:t>
              </a:r>
              <a:r>
                <a:rPr lang="en-US" altLang="ko-KR" sz="1600" i="1" spc="-150" dirty="0"/>
                <a:t>0.04</a:t>
              </a:r>
              <a:r>
                <a:rPr lang="ko-KR" altLang="en-US" sz="1600" i="1" spc="-150" dirty="0"/>
                <a:t>초</a:t>
              </a:r>
              <a:r>
                <a:rPr lang="en-US" altLang="ko-KR" sz="1600" i="1" spc="-150" dirty="0"/>
                <a:t>)</a:t>
              </a:r>
              <a:endParaRPr lang="ko-KR" altLang="en-US" sz="1600" i="1" spc="-150" dirty="0"/>
            </a:p>
          </p:txBody>
        </p:sp>
      </p:grpSp>
      <p:pic>
        <p:nvPicPr>
          <p:cNvPr id="3" name="그림 2">
            <a:extLst>
              <a:ext uri="{FF2B5EF4-FFF2-40B4-BE49-F238E27FC236}">
                <a16:creationId xmlns:a16="http://schemas.microsoft.com/office/drawing/2014/main" id="{44DBB122-CA29-AB3E-0BF5-0C112F653354}"/>
              </a:ext>
            </a:extLst>
          </p:cNvPr>
          <p:cNvPicPr>
            <a:picLocks noChangeAspect="1"/>
          </p:cNvPicPr>
          <p:nvPr/>
        </p:nvPicPr>
        <p:blipFill>
          <a:blip r:embed="rId2"/>
          <a:stretch>
            <a:fillRect/>
          </a:stretch>
        </p:blipFill>
        <p:spPr>
          <a:xfrm>
            <a:off x="8772444" y="1335761"/>
            <a:ext cx="2850675" cy="2189649"/>
          </a:xfrm>
          <a:prstGeom prst="rect">
            <a:avLst/>
          </a:prstGeom>
        </p:spPr>
      </p:pic>
      <p:pic>
        <p:nvPicPr>
          <p:cNvPr id="11" name="그림 10">
            <a:extLst>
              <a:ext uri="{FF2B5EF4-FFF2-40B4-BE49-F238E27FC236}">
                <a16:creationId xmlns:a16="http://schemas.microsoft.com/office/drawing/2014/main" id="{552CC816-46A9-6C80-9463-9E30140C8F73}"/>
              </a:ext>
            </a:extLst>
          </p:cNvPr>
          <p:cNvPicPr>
            <a:picLocks noChangeAspect="1"/>
          </p:cNvPicPr>
          <p:nvPr/>
        </p:nvPicPr>
        <p:blipFill>
          <a:blip r:embed="rId3"/>
          <a:stretch>
            <a:fillRect/>
          </a:stretch>
        </p:blipFill>
        <p:spPr>
          <a:xfrm>
            <a:off x="8043261" y="1102310"/>
            <a:ext cx="1990596" cy="1492947"/>
          </a:xfrm>
          <a:prstGeom prst="rect">
            <a:avLst/>
          </a:prstGeom>
          <a:ln>
            <a:solidFill>
              <a:schemeClr val="bg1">
                <a:lumMod val="50000"/>
              </a:schemeClr>
            </a:solidFill>
          </a:ln>
        </p:spPr>
      </p:pic>
      <p:pic>
        <p:nvPicPr>
          <p:cNvPr id="4098" name="Picture 2" descr="15. Spatial Indexing — Introduction to PostGIS">
            <a:extLst>
              <a:ext uri="{FF2B5EF4-FFF2-40B4-BE49-F238E27FC236}">
                <a16:creationId xmlns:a16="http://schemas.microsoft.com/office/drawing/2014/main" id="{F9A01519-FAE3-C797-1CC8-547C968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8876" y="4302208"/>
            <a:ext cx="1794454" cy="2243068"/>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28490FA7-8A49-F556-9FE5-6B28959ED40D}"/>
              </a:ext>
            </a:extLst>
          </p:cNvPr>
          <p:cNvPicPr>
            <a:picLocks noChangeAspect="1"/>
          </p:cNvPicPr>
          <p:nvPr/>
        </p:nvPicPr>
        <p:blipFill>
          <a:blip r:embed="rId5"/>
          <a:stretch>
            <a:fillRect/>
          </a:stretch>
        </p:blipFill>
        <p:spPr>
          <a:xfrm>
            <a:off x="7971380" y="3802038"/>
            <a:ext cx="2062477" cy="1510884"/>
          </a:xfrm>
          <a:prstGeom prst="rect">
            <a:avLst/>
          </a:prstGeom>
          <a:ln>
            <a:solidFill>
              <a:schemeClr val="bg1">
                <a:lumMod val="50000"/>
              </a:schemeClr>
            </a:solidFill>
          </a:ln>
        </p:spPr>
      </p:pic>
    </p:spTree>
    <p:extLst>
      <p:ext uri="{BB962C8B-B14F-4D97-AF65-F5344CB8AC3E}">
        <p14:creationId xmlns:p14="http://schemas.microsoft.com/office/powerpoint/2010/main" val="342708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2642E3-BC88-4917-B8EE-0B7ABA476EF3}"/>
              </a:ext>
            </a:extLst>
          </p:cNvPr>
          <p:cNvSpPr txBox="1"/>
          <p:nvPr/>
        </p:nvSpPr>
        <p:spPr>
          <a:xfrm>
            <a:off x="5108139" y="2506105"/>
            <a:ext cx="1975734" cy="1323439"/>
          </a:xfrm>
          <a:prstGeom prst="rect">
            <a:avLst/>
          </a:prstGeom>
          <a:noFill/>
        </p:spPr>
        <p:txBody>
          <a:bodyPr wrap="none" rtlCol="0">
            <a:spAutoFit/>
          </a:bodyPr>
          <a:lstStyle/>
          <a:p>
            <a:pPr algn="ctr"/>
            <a:r>
              <a:rPr lang="en-US" altLang="ko-KR" sz="8000" dirty="0">
                <a:solidFill>
                  <a:schemeClr val="bg1"/>
                </a:solidFill>
                <a:latin typeface="+mj-lt"/>
              </a:rPr>
              <a:t>RAG</a:t>
            </a:r>
            <a:endParaRPr lang="ko-KR" altLang="en-US" sz="8000" dirty="0">
              <a:solidFill>
                <a:schemeClr val="bg1"/>
              </a:solidFill>
              <a:latin typeface="+mj-lt"/>
            </a:endParaRPr>
          </a:p>
        </p:txBody>
      </p:sp>
      <p:sp>
        <p:nvSpPr>
          <p:cNvPr id="13" name="TextBox 12">
            <a:extLst>
              <a:ext uri="{FF2B5EF4-FFF2-40B4-BE49-F238E27FC236}">
                <a16:creationId xmlns:a16="http://schemas.microsoft.com/office/drawing/2014/main" id="{1CA87D5D-FFA2-2238-6D3A-91312F0AB739}"/>
              </a:ext>
            </a:extLst>
          </p:cNvPr>
          <p:cNvSpPr txBox="1"/>
          <p:nvPr/>
        </p:nvSpPr>
        <p:spPr>
          <a:xfrm>
            <a:off x="3257027" y="3911842"/>
            <a:ext cx="5677946" cy="523220"/>
          </a:xfrm>
          <a:prstGeom prst="rect">
            <a:avLst/>
          </a:prstGeom>
          <a:noFill/>
        </p:spPr>
        <p:txBody>
          <a:bodyPr wrap="square" rtlCol="0">
            <a:spAutoFit/>
          </a:bodyPr>
          <a:lstStyle/>
          <a:p>
            <a:pPr algn="ctr"/>
            <a:r>
              <a:rPr lang="en-US" altLang="ko-KR" sz="2800" dirty="0">
                <a:solidFill>
                  <a:schemeClr val="bg1"/>
                </a:solidFill>
                <a:latin typeface="G마켓 산스 TTF Light" panose="02000000000000000000" pitchFamily="2" charset="-127"/>
                <a:ea typeface="G마켓 산스 TTF Light" panose="02000000000000000000" pitchFamily="2" charset="-127"/>
              </a:rPr>
              <a:t>Retrieval Augmented Generation</a:t>
            </a:r>
            <a:endParaRPr lang="ko-KR" altLang="en-US" sz="2800" dirty="0">
              <a:solidFill>
                <a:schemeClr val="bg1"/>
              </a:solidFill>
              <a:latin typeface="G마켓 산스 TTF Light" panose="02000000000000000000" pitchFamily="2" charset="-127"/>
              <a:ea typeface="G마켓 산스 TTF Light" panose="02000000000000000000" pitchFamily="2" charset="-127"/>
            </a:endParaRPr>
          </a:p>
        </p:txBody>
      </p:sp>
    </p:spTree>
    <p:extLst>
      <p:ext uri="{BB962C8B-B14F-4D97-AF65-F5344CB8AC3E}">
        <p14:creationId xmlns:p14="http://schemas.microsoft.com/office/powerpoint/2010/main" val="4119168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6066661" cy="646331"/>
          </a:xfrm>
          <a:prstGeom prst="rect">
            <a:avLst/>
          </a:prstGeom>
          <a:noFill/>
        </p:spPr>
        <p:txBody>
          <a:bodyPr wrap="none" rtlCol="0">
            <a:spAutoFit/>
          </a:bodyPr>
          <a:lstStyle/>
          <a:p>
            <a:r>
              <a:rPr kumimoji="1" lang="en-US" altLang="ko-KR" sz="3600" spc="-300" dirty="0">
                <a:latin typeface="+mn-ea"/>
              </a:rPr>
              <a:t>3. Retrieval Augmented Generation</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124" name="Picture 4" descr="OpenAI, 미국에서 아이폰용 무료 ChatGPT 출시 발표">
            <a:extLst>
              <a:ext uri="{FF2B5EF4-FFF2-40B4-BE49-F238E27FC236}">
                <a16:creationId xmlns:a16="http://schemas.microsoft.com/office/drawing/2014/main" id="{462EB546-2509-F393-3E13-BD1985316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508" y="2178648"/>
            <a:ext cx="2770983" cy="81282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그룹 22">
            <a:extLst>
              <a:ext uri="{FF2B5EF4-FFF2-40B4-BE49-F238E27FC236}">
                <a16:creationId xmlns:a16="http://schemas.microsoft.com/office/drawing/2014/main" id="{8BA126D4-98B7-69E8-FD67-B9B3368484A6}"/>
              </a:ext>
            </a:extLst>
          </p:cNvPr>
          <p:cNvGrpSpPr/>
          <p:nvPr/>
        </p:nvGrpSpPr>
        <p:grpSpPr>
          <a:xfrm>
            <a:off x="3282070" y="3549680"/>
            <a:ext cx="6629484" cy="2125493"/>
            <a:chOff x="2502214" y="4042719"/>
            <a:chExt cx="6629484" cy="2125493"/>
          </a:xfrm>
        </p:grpSpPr>
        <p:grpSp>
          <p:nvGrpSpPr>
            <p:cNvPr id="19" name="그룹 18">
              <a:extLst>
                <a:ext uri="{FF2B5EF4-FFF2-40B4-BE49-F238E27FC236}">
                  <a16:creationId xmlns:a16="http://schemas.microsoft.com/office/drawing/2014/main" id="{34CD1175-0892-D1F9-BCCA-2D89DEEE5D9C}"/>
                </a:ext>
              </a:extLst>
            </p:cNvPr>
            <p:cNvGrpSpPr/>
            <p:nvPr/>
          </p:nvGrpSpPr>
          <p:grpSpPr>
            <a:xfrm>
              <a:off x="2502214" y="4042719"/>
              <a:ext cx="6629484" cy="2125493"/>
              <a:chOff x="2178110" y="2624317"/>
              <a:chExt cx="6629484" cy="2125493"/>
            </a:xfrm>
          </p:grpSpPr>
          <p:sp>
            <p:nvSpPr>
              <p:cNvPr id="20" name="TextBox 19">
                <a:extLst>
                  <a:ext uri="{FF2B5EF4-FFF2-40B4-BE49-F238E27FC236}">
                    <a16:creationId xmlns:a16="http://schemas.microsoft.com/office/drawing/2014/main" id="{25AB7F0C-E269-9774-D55F-00C58C106AA4}"/>
                  </a:ext>
                </a:extLst>
              </p:cNvPr>
              <p:cNvSpPr txBox="1"/>
              <p:nvPr/>
            </p:nvSpPr>
            <p:spPr>
              <a:xfrm>
                <a:off x="2178110" y="2624317"/>
                <a:ext cx="2641589" cy="1631216"/>
              </a:xfrm>
              <a:prstGeom prst="rect">
                <a:avLst/>
              </a:prstGeom>
              <a:noFill/>
            </p:spPr>
            <p:txBody>
              <a:bodyPr wrap="square" rtlCol="0">
                <a:spAutoFit/>
              </a:bodyPr>
              <a:lstStyle/>
              <a:p>
                <a:r>
                  <a:rPr lang="ko-KR" altLang="en-US" sz="10000" dirty="0">
                    <a:solidFill>
                      <a:schemeClr val="accent3"/>
                    </a:solidFill>
                  </a:rPr>
                  <a:t> 「</a:t>
                </a:r>
              </a:p>
            </p:txBody>
          </p:sp>
          <p:sp>
            <p:nvSpPr>
              <p:cNvPr id="21" name="TextBox 20">
                <a:extLst>
                  <a:ext uri="{FF2B5EF4-FFF2-40B4-BE49-F238E27FC236}">
                    <a16:creationId xmlns:a16="http://schemas.microsoft.com/office/drawing/2014/main" id="{F68380EB-8EF6-8643-EEA9-F62BB08F0C41}"/>
                  </a:ext>
                </a:extLst>
              </p:cNvPr>
              <p:cNvSpPr txBox="1"/>
              <p:nvPr/>
            </p:nvSpPr>
            <p:spPr>
              <a:xfrm>
                <a:off x="7508841" y="3118594"/>
                <a:ext cx="1298753" cy="1631216"/>
              </a:xfrm>
              <a:prstGeom prst="rect">
                <a:avLst/>
              </a:prstGeom>
              <a:noFill/>
            </p:spPr>
            <p:txBody>
              <a:bodyPr wrap="square" rtlCol="0">
                <a:spAutoFit/>
              </a:bodyPr>
              <a:lstStyle>
                <a:defPPr>
                  <a:defRPr lang="ko-KR"/>
                </a:defPPr>
                <a:lvl1pPr>
                  <a:defRPr sz="13800">
                    <a:solidFill>
                      <a:srgbClr val="0194E7"/>
                    </a:solidFill>
                  </a:defRPr>
                </a:lvl1pPr>
              </a:lstStyle>
              <a:p>
                <a:r>
                  <a:rPr lang="ko-KR" altLang="en-US" sz="10000" dirty="0">
                    <a:solidFill>
                      <a:schemeClr val="accent3"/>
                    </a:solidFill>
                  </a:rPr>
                  <a:t>」 </a:t>
                </a:r>
              </a:p>
            </p:txBody>
          </p:sp>
        </p:grpSp>
        <p:sp>
          <p:nvSpPr>
            <p:cNvPr id="22" name="TextBox 21">
              <a:extLst>
                <a:ext uri="{FF2B5EF4-FFF2-40B4-BE49-F238E27FC236}">
                  <a16:creationId xmlns:a16="http://schemas.microsoft.com/office/drawing/2014/main" id="{049BB0BF-08EE-02AA-8B5C-E96B68304A2E}"/>
                </a:ext>
              </a:extLst>
            </p:cNvPr>
            <p:cNvSpPr txBox="1"/>
            <p:nvPr/>
          </p:nvSpPr>
          <p:spPr>
            <a:xfrm>
              <a:off x="3185042" y="4536996"/>
              <a:ext cx="4919938" cy="1384995"/>
            </a:xfrm>
            <a:prstGeom prst="rect">
              <a:avLst/>
            </a:prstGeom>
            <a:noFill/>
          </p:spPr>
          <p:txBody>
            <a:bodyPr wrap="none" rtlCol="0">
              <a:spAutoFit/>
            </a:bodyPr>
            <a:lstStyle/>
            <a:p>
              <a:pPr algn="ctr"/>
              <a:r>
                <a:rPr lang="en-US" altLang="ko-KR" sz="2800" b="1" i="1" dirty="0"/>
                <a:t>“</a:t>
              </a:r>
              <a:r>
                <a:rPr lang="ko-KR" altLang="en-US" sz="2800" b="1" i="1" dirty="0">
                  <a:solidFill>
                    <a:srgbClr val="FF0000"/>
                  </a:solidFill>
                </a:rPr>
                <a:t>내가 지금 원룸에 살고 있는데</a:t>
              </a:r>
              <a:r>
                <a:rPr lang="en-US" altLang="ko-KR" sz="2800" b="1" i="1" dirty="0">
                  <a:solidFill>
                    <a:srgbClr val="FF0000"/>
                  </a:solidFill>
                </a:rPr>
                <a:t>,</a:t>
              </a:r>
            </a:p>
            <a:p>
              <a:pPr algn="ctr"/>
              <a:r>
                <a:rPr lang="ko-KR" altLang="en-US" sz="2800" b="1" i="1" dirty="0" err="1">
                  <a:solidFill>
                    <a:srgbClr val="FF0000"/>
                  </a:solidFill>
                </a:rPr>
                <a:t>공간감있는</a:t>
              </a:r>
              <a:r>
                <a:rPr lang="ko-KR" altLang="en-US" sz="2800" b="1" i="1" dirty="0">
                  <a:solidFill>
                    <a:srgbClr val="FF0000"/>
                  </a:solidFill>
                </a:rPr>
                <a:t> 인테리어 추천해줘</a:t>
              </a:r>
              <a:r>
                <a:rPr lang="en-US" altLang="ko-KR" sz="2800" b="1" i="1" dirty="0"/>
                <a:t>”</a:t>
              </a:r>
              <a:r>
                <a:rPr lang="ko-KR" altLang="en-US" sz="2800" b="1" i="1" dirty="0"/>
                <a:t> </a:t>
              </a:r>
              <a:br>
                <a:rPr lang="en-US" altLang="ko-KR" sz="2800" i="1" dirty="0"/>
              </a:br>
              <a:r>
                <a:rPr lang="ko-KR" altLang="en-US" sz="2800" dirty="0" err="1"/>
                <a:t>라고</a:t>
              </a:r>
              <a:r>
                <a:rPr lang="ko-KR" altLang="en-US" sz="2800" dirty="0"/>
                <a:t> 묻는다면</a:t>
              </a:r>
              <a:r>
                <a:rPr lang="en-US" altLang="ko-KR" sz="2800" dirty="0"/>
                <a:t>?</a:t>
              </a:r>
              <a:endParaRPr lang="ko-KR" altLang="en-US" sz="2800" dirty="0"/>
            </a:p>
          </p:txBody>
        </p:sp>
      </p:grpSp>
    </p:spTree>
    <p:extLst>
      <p:ext uri="{BB962C8B-B14F-4D97-AF65-F5344CB8AC3E}">
        <p14:creationId xmlns:p14="http://schemas.microsoft.com/office/powerpoint/2010/main" val="24413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B259F21-DBA3-4B67-9EE4-E6A80294CEE8}"/>
              </a:ext>
            </a:extLst>
          </p:cNvPr>
          <p:cNvSpPr/>
          <p:nvPr/>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CE95EAE-6940-4739-ABD6-7471CFD08D59}"/>
              </a:ext>
            </a:extLst>
          </p:cNvPr>
          <p:cNvSpPr txBox="1"/>
          <p:nvPr/>
        </p:nvSpPr>
        <p:spPr>
          <a:xfrm>
            <a:off x="792480" y="741680"/>
            <a:ext cx="1172116" cy="707886"/>
          </a:xfrm>
          <a:prstGeom prst="rect">
            <a:avLst/>
          </a:prstGeom>
          <a:noFill/>
        </p:spPr>
        <p:txBody>
          <a:bodyPr wrap="none" rtlCol="0">
            <a:spAutoFit/>
          </a:bodyPr>
          <a:lstStyle/>
          <a:p>
            <a:r>
              <a:rPr lang="ko-KR" altLang="en-US" sz="4000" dirty="0">
                <a:latin typeface="G마켓 산스 TTF Bold" panose="02000000000000000000" pitchFamily="2" charset="-127"/>
                <a:ea typeface="G마켓 산스 TTF Bold" panose="02000000000000000000" pitchFamily="2" charset="-127"/>
              </a:rPr>
              <a:t>목차</a:t>
            </a:r>
          </a:p>
        </p:txBody>
      </p:sp>
      <p:cxnSp>
        <p:nvCxnSpPr>
          <p:cNvPr id="4" name="직선 연결선 3">
            <a:extLst>
              <a:ext uri="{FF2B5EF4-FFF2-40B4-BE49-F238E27FC236}">
                <a16:creationId xmlns:a16="http://schemas.microsoft.com/office/drawing/2014/main" id="{D846066B-5975-4530-BBE5-39F8B9D872B9}"/>
              </a:ext>
            </a:extLst>
          </p:cNvPr>
          <p:cNvCxnSpPr/>
          <p:nvPr/>
        </p:nvCxnSpPr>
        <p:spPr>
          <a:xfrm>
            <a:off x="650240" y="1656080"/>
            <a:ext cx="544576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C692260C-32E2-4E74-8433-34F40BD4CAE8}"/>
              </a:ext>
            </a:extLst>
          </p:cNvPr>
          <p:cNvGrpSpPr/>
          <p:nvPr/>
        </p:nvGrpSpPr>
        <p:grpSpPr>
          <a:xfrm>
            <a:off x="873760" y="2302625"/>
            <a:ext cx="3900007" cy="461665"/>
            <a:chOff x="873760" y="2564953"/>
            <a:chExt cx="3900007" cy="461665"/>
          </a:xfrm>
        </p:grpSpPr>
        <p:sp>
          <p:nvSpPr>
            <p:cNvPr id="5" name="TextBox 4">
              <a:extLst>
                <a:ext uri="{FF2B5EF4-FFF2-40B4-BE49-F238E27FC236}">
                  <a16:creationId xmlns:a16="http://schemas.microsoft.com/office/drawing/2014/main" id="{2C6BFE5C-7615-4FB3-ABC9-78FEC70F8C87}"/>
                </a:ext>
              </a:extLst>
            </p:cNvPr>
            <p:cNvSpPr txBox="1"/>
            <p:nvPr/>
          </p:nvSpPr>
          <p:spPr>
            <a:xfrm>
              <a:off x="873760" y="2611119"/>
              <a:ext cx="449162" cy="369332"/>
            </a:xfrm>
            <a:prstGeom prst="rect">
              <a:avLst/>
            </a:prstGeom>
            <a:noFill/>
          </p:spPr>
          <p:txBody>
            <a:bodyPr wrap="none" rtlCol="0">
              <a:spAutoFit/>
            </a:bodyPr>
            <a:lstStyle/>
            <a:p>
              <a:r>
                <a:rPr lang="en-US" altLang="ko-KR" dirty="0"/>
                <a:t>01</a:t>
              </a:r>
            </a:p>
          </p:txBody>
        </p:sp>
        <p:sp>
          <p:nvSpPr>
            <p:cNvPr id="7" name="TextBox 6">
              <a:extLst>
                <a:ext uri="{FF2B5EF4-FFF2-40B4-BE49-F238E27FC236}">
                  <a16:creationId xmlns:a16="http://schemas.microsoft.com/office/drawing/2014/main" id="{F2F88A3A-A133-426F-83D5-CBB04756EA85}"/>
                </a:ext>
              </a:extLst>
            </p:cNvPr>
            <p:cNvSpPr txBox="1"/>
            <p:nvPr/>
          </p:nvSpPr>
          <p:spPr>
            <a:xfrm>
              <a:off x="1567440" y="2564953"/>
              <a:ext cx="3206327" cy="461665"/>
            </a:xfrm>
            <a:prstGeom prst="rect">
              <a:avLst/>
            </a:prstGeom>
            <a:noFill/>
          </p:spPr>
          <p:txBody>
            <a:bodyPr wrap="none" rtlCol="0">
              <a:spAutoFit/>
            </a:bodyPr>
            <a:lstStyle/>
            <a:p>
              <a:r>
                <a:rPr lang="en-US" altLang="ko-KR" sz="2400" dirty="0">
                  <a:latin typeface="G마켓 산스 TTF Bold" panose="02000000000000000000" pitchFamily="2" charset="-127"/>
                  <a:ea typeface="G마켓 산스 TTF Bold" panose="02000000000000000000" pitchFamily="2" charset="-127"/>
                </a:rPr>
                <a:t>WHY – </a:t>
              </a:r>
              <a:r>
                <a:rPr lang="ko-KR" altLang="en-US" sz="2400" dirty="0">
                  <a:latin typeface="G마켓 산스 TTF Bold" panose="02000000000000000000" pitchFamily="2" charset="-127"/>
                  <a:ea typeface="G마켓 산스 TTF Bold" panose="02000000000000000000" pitchFamily="2" charset="-127"/>
                </a:rPr>
                <a:t>서비스의 개요</a:t>
              </a:r>
            </a:p>
          </p:txBody>
        </p:sp>
      </p:grpSp>
      <p:grpSp>
        <p:nvGrpSpPr>
          <p:cNvPr id="10" name="그룹 9">
            <a:extLst>
              <a:ext uri="{FF2B5EF4-FFF2-40B4-BE49-F238E27FC236}">
                <a16:creationId xmlns:a16="http://schemas.microsoft.com/office/drawing/2014/main" id="{5559FD91-3E3C-45FF-B64E-011A386D190D}"/>
              </a:ext>
            </a:extLst>
          </p:cNvPr>
          <p:cNvGrpSpPr/>
          <p:nvPr/>
        </p:nvGrpSpPr>
        <p:grpSpPr>
          <a:xfrm>
            <a:off x="868295" y="3144657"/>
            <a:ext cx="3760673" cy="461665"/>
            <a:chOff x="873760" y="2564953"/>
            <a:chExt cx="3760673" cy="461665"/>
          </a:xfrm>
        </p:grpSpPr>
        <p:sp>
          <p:nvSpPr>
            <p:cNvPr id="12" name="TextBox 11">
              <a:extLst>
                <a:ext uri="{FF2B5EF4-FFF2-40B4-BE49-F238E27FC236}">
                  <a16:creationId xmlns:a16="http://schemas.microsoft.com/office/drawing/2014/main" id="{F8B8BD32-278E-4DAC-ABEE-FFBD0DF21C80}"/>
                </a:ext>
              </a:extLst>
            </p:cNvPr>
            <p:cNvSpPr txBox="1"/>
            <p:nvPr/>
          </p:nvSpPr>
          <p:spPr>
            <a:xfrm>
              <a:off x="873760" y="2611119"/>
              <a:ext cx="495649" cy="369332"/>
            </a:xfrm>
            <a:prstGeom prst="rect">
              <a:avLst/>
            </a:prstGeom>
            <a:noFill/>
          </p:spPr>
          <p:txBody>
            <a:bodyPr wrap="none" rtlCol="0">
              <a:spAutoFit/>
            </a:bodyPr>
            <a:lstStyle/>
            <a:p>
              <a:r>
                <a:rPr lang="en-US" altLang="ko-KR" dirty="0"/>
                <a:t>02</a:t>
              </a:r>
            </a:p>
          </p:txBody>
        </p:sp>
        <p:sp>
          <p:nvSpPr>
            <p:cNvPr id="13" name="TextBox 12">
              <a:extLst>
                <a:ext uri="{FF2B5EF4-FFF2-40B4-BE49-F238E27FC236}">
                  <a16:creationId xmlns:a16="http://schemas.microsoft.com/office/drawing/2014/main" id="{00DECBF7-265F-4DBB-962F-732FF12E5335}"/>
                </a:ext>
              </a:extLst>
            </p:cNvPr>
            <p:cNvSpPr txBox="1"/>
            <p:nvPr/>
          </p:nvSpPr>
          <p:spPr>
            <a:xfrm>
              <a:off x="1567440" y="2564953"/>
              <a:ext cx="3066993" cy="461665"/>
            </a:xfrm>
            <a:prstGeom prst="rect">
              <a:avLst/>
            </a:prstGeom>
            <a:noFill/>
          </p:spPr>
          <p:txBody>
            <a:bodyPr wrap="none" rtlCol="0">
              <a:spAutoFit/>
            </a:bodyPr>
            <a:lstStyle/>
            <a:p>
              <a:r>
                <a:rPr lang="en-US" altLang="ko-KR" sz="2400" dirty="0">
                  <a:latin typeface="G마켓 산스 TTF Bold" panose="02000000000000000000" pitchFamily="2" charset="-127"/>
                  <a:ea typeface="G마켓 산스 TTF Bold" panose="02000000000000000000" pitchFamily="2" charset="-127"/>
                </a:rPr>
                <a:t>WHAT – </a:t>
              </a:r>
              <a:r>
                <a:rPr lang="ko-KR" altLang="en-US" sz="2400" dirty="0">
                  <a:latin typeface="G마켓 산스 TTF Bold" panose="02000000000000000000" pitchFamily="2" charset="-127"/>
                  <a:ea typeface="G마켓 산스 TTF Bold" panose="02000000000000000000" pitchFamily="2" charset="-127"/>
                </a:rPr>
                <a:t>서비스 소개</a:t>
              </a:r>
            </a:p>
          </p:txBody>
        </p:sp>
      </p:grpSp>
      <p:grpSp>
        <p:nvGrpSpPr>
          <p:cNvPr id="14" name="그룹 13">
            <a:extLst>
              <a:ext uri="{FF2B5EF4-FFF2-40B4-BE49-F238E27FC236}">
                <a16:creationId xmlns:a16="http://schemas.microsoft.com/office/drawing/2014/main" id="{88259B14-EAD0-4787-9BBB-581B1459C835}"/>
              </a:ext>
            </a:extLst>
          </p:cNvPr>
          <p:cNvGrpSpPr/>
          <p:nvPr/>
        </p:nvGrpSpPr>
        <p:grpSpPr>
          <a:xfrm>
            <a:off x="868295" y="3986689"/>
            <a:ext cx="3350176" cy="461665"/>
            <a:chOff x="873760" y="2564953"/>
            <a:chExt cx="3350176" cy="461665"/>
          </a:xfrm>
        </p:grpSpPr>
        <p:sp>
          <p:nvSpPr>
            <p:cNvPr id="15" name="TextBox 14">
              <a:extLst>
                <a:ext uri="{FF2B5EF4-FFF2-40B4-BE49-F238E27FC236}">
                  <a16:creationId xmlns:a16="http://schemas.microsoft.com/office/drawing/2014/main" id="{1B54A661-880E-46B7-A414-B9E3FB24E4F4}"/>
                </a:ext>
              </a:extLst>
            </p:cNvPr>
            <p:cNvSpPr txBox="1"/>
            <p:nvPr/>
          </p:nvSpPr>
          <p:spPr>
            <a:xfrm>
              <a:off x="873760" y="2611119"/>
              <a:ext cx="497252" cy="369332"/>
            </a:xfrm>
            <a:prstGeom prst="rect">
              <a:avLst/>
            </a:prstGeom>
            <a:noFill/>
          </p:spPr>
          <p:txBody>
            <a:bodyPr wrap="none" rtlCol="0">
              <a:spAutoFit/>
            </a:bodyPr>
            <a:lstStyle/>
            <a:p>
              <a:r>
                <a:rPr lang="en-US" altLang="ko-KR" dirty="0"/>
                <a:t>03</a:t>
              </a:r>
            </a:p>
          </p:txBody>
        </p:sp>
        <p:sp>
          <p:nvSpPr>
            <p:cNvPr id="16" name="TextBox 15">
              <a:extLst>
                <a:ext uri="{FF2B5EF4-FFF2-40B4-BE49-F238E27FC236}">
                  <a16:creationId xmlns:a16="http://schemas.microsoft.com/office/drawing/2014/main" id="{F7594CFB-9938-4D01-A559-8C59AB5BDA94}"/>
                </a:ext>
              </a:extLst>
            </p:cNvPr>
            <p:cNvSpPr txBox="1"/>
            <p:nvPr/>
          </p:nvSpPr>
          <p:spPr>
            <a:xfrm>
              <a:off x="1567440" y="2564953"/>
              <a:ext cx="2656496" cy="461665"/>
            </a:xfrm>
            <a:prstGeom prst="rect">
              <a:avLst/>
            </a:prstGeom>
            <a:noFill/>
          </p:spPr>
          <p:txBody>
            <a:bodyPr wrap="none" rtlCol="0">
              <a:spAutoFit/>
            </a:bodyPr>
            <a:lstStyle/>
            <a:p>
              <a:r>
                <a:rPr lang="en-US" altLang="ko-KR" sz="2400" dirty="0">
                  <a:latin typeface="G마켓 산스 TTF Bold" panose="02000000000000000000" pitchFamily="2" charset="-127"/>
                  <a:ea typeface="G마켓 산스 TTF Bold" panose="02000000000000000000" pitchFamily="2" charset="-127"/>
                </a:rPr>
                <a:t>HOW – </a:t>
              </a:r>
              <a:r>
                <a:rPr lang="ko-KR" altLang="en-US" sz="2400" dirty="0">
                  <a:latin typeface="G마켓 산스 TTF Bold" panose="02000000000000000000" pitchFamily="2" charset="-127"/>
                  <a:ea typeface="G마켓 산스 TTF Bold" panose="02000000000000000000" pitchFamily="2" charset="-127"/>
                </a:rPr>
                <a:t>구현 방법</a:t>
              </a:r>
            </a:p>
          </p:txBody>
        </p:sp>
      </p:grpSp>
      <p:sp>
        <p:nvSpPr>
          <p:cNvPr id="3" name="TextBox 2">
            <a:extLst>
              <a:ext uri="{FF2B5EF4-FFF2-40B4-BE49-F238E27FC236}">
                <a16:creationId xmlns:a16="http://schemas.microsoft.com/office/drawing/2014/main" id="{66479CD6-88ED-4CCC-3DE4-4C4682AC90C8}"/>
              </a:ext>
            </a:extLst>
          </p:cNvPr>
          <p:cNvSpPr txBox="1"/>
          <p:nvPr/>
        </p:nvSpPr>
        <p:spPr>
          <a:xfrm>
            <a:off x="7520124" y="2621552"/>
            <a:ext cx="3559757" cy="2062103"/>
          </a:xfrm>
          <a:prstGeom prst="rect">
            <a:avLst/>
          </a:prstGeom>
          <a:noFill/>
        </p:spPr>
        <p:txBody>
          <a:bodyPr wrap="none" rtlCol="0" anchor="ctr">
            <a:spAutoFit/>
          </a:bodyPr>
          <a:lstStyle/>
          <a:p>
            <a:pPr algn="ctr"/>
            <a:r>
              <a:rPr lang="en-US" altLang="ko-KR" sz="6400" b="1" dirty="0">
                <a:solidFill>
                  <a:schemeClr val="bg1"/>
                </a:solidFill>
                <a:latin typeface="G마켓 산스 TTF Bold" panose="02000000000000000000" pitchFamily="2" charset="-127"/>
                <a:ea typeface="G마켓 산스 TTF Bold" panose="02000000000000000000" pitchFamily="2" charset="-127"/>
              </a:rPr>
              <a:t>Check-In</a:t>
            </a:r>
          </a:p>
          <a:p>
            <a:pPr algn="ctr"/>
            <a:r>
              <a:rPr lang="en-US" altLang="ko-KR" sz="6400" b="1" dirty="0">
                <a:latin typeface="G마켓 산스 TTF Bold" panose="02000000000000000000" pitchFamily="2" charset="-127"/>
                <a:ea typeface="G마켓 산스 TTF Bold" panose="02000000000000000000" pitchFamily="2" charset="-127"/>
              </a:rPr>
              <a:t>Home</a:t>
            </a:r>
            <a:endParaRPr lang="ko-KR" altLang="en-US" sz="6400" b="1" dirty="0">
              <a:latin typeface="G마켓 산스 TTF Bold" panose="02000000000000000000" pitchFamily="2" charset="-127"/>
              <a:ea typeface="G마켓 산스 TTF Bold" panose="02000000000000000000" pitchFamily="2" charset="-127"/>
            </a:endParaRPr>
          </a:p>
        </p:txBody>
      </p:sp>
      <p:grpSp>
        <p:nvGrpSpPr>
          <p:cNvPr id="9" name="그룹 8">
            <a:extLst>
              <a:ext uri="{FF2B5EF4-FFF2-40B4-BE49-F238E27FC236}">
                <a16:creationId xmlns:a16="http://schemas.microsoft.com/office/drawing/2014/main" id="{A70C3610-53B5-1D7D-B4B9-DF84F6937375}"/>
              </a:ext>
            </a:extLst>
          </p:cNvPr>
          <p:cNvGrpSpPr/>
          <p:nvPr/>
        </p:nvGrpSpPr>
        <p:grpSpPr>
          <a:xfrm>
            <a:off x="868295" y="4828721"/>
            <a:ext cx="4484269" cy="461665"/>
            <a:chOff x="873760" y="2564953"/>
            <a:chExt cx="4484269" cy="461665"/>
          </a:xfrm>
        </p:grpSpPr>
        <p:sp>
          <p:nvSpPr>
            <p:cNvPr id="17" name="TextBox 16">
              <a:extLst>
                <a:ext uri="{FF2B5EF4-FFF2-40B4-BE49-F238E27FC236}">
                  <a16:creationId xmlns:a16="http://schemas.microsoft.com/office/drawing/2014/main" id="{3A558E91-32E0-D1A0-460B-A107F193897E}"/>
                </a:ext>
              </a:extLst>
            </p:cNvPr>
            <p:cNvSpPr txBox="1"/>
            <p:nvPr/>
          </p:nvSpPr>
          <p:spPr>
            <a:xfrm>
              <a:off x="873760" y="2611119"/>
              <a:ext cx="418704" cy="369332"/>
            </a:xfrm>
            <a:prstGeom prst="rect">
              <a:avLst/>
            </a:prstGeom>
            <a:noFill/>
          </p:spPr>
          <p:txBody>
            <a:bodyPr wrap="none" rtlCol="0">
              <a:spAutoFit/>
            </a:bodyPr>
            <a:lstStyle/>
            <a:p>
              <a:r>
                <a:rPr lang="en-US" altLang="ko-KR" dirty="0"/>
                <a:t>04</a:t>
              </a:r>
            </a:p>
          </p:txBody>
        </p:sp>
        <p:sp>
          <p:nvSpPr>
            <p:cNvPr id="18" name="TextBox 17">
              <a:extLst>
                <a:ext uri="{FF2B5EF4-FFF2-40B4-BE49-F238E27FC236}">
                  <a16:creationId xmlns:a16="http://schemas.microsoft.com/office/drawing/2014/main" id="{23C50B63-CAF1-26DE-F2B8-E9DB6ABC65FB}"/>
                </a:ext>
              </a:extLst>
            </p:cNvPr>
            <p:cNvSpPr txBox="1"/>
            <p:nvPr/>
          </p:nvSpPr>
          <p:spPr>
            <a:xfrm>
              <a:off x="1567440" y="2564953"/>
              <a:ext cx="3790589" cy="461665"/>
            </a:xfrm>
            <a:prstGeom prst="rect">
              <a:avLst/>
            </a:prstGeom>
            <a:noFill/>
          </p:spPr>
          <p:txBody>
            <a:bodyPr wrap="none" rtlCol="0">
              <a:spAutoFit/>
            </a:bodyPr>
            <a:lstStyle/>
            <a:p>
              <a:r>
                <a:rPr lang="en-US" altLang="ko-KR" sz="2400" dirty="0">
                  <a:latin typeface="G마켓 산스 TTF Bold" panose="02000000000000000000" pitchFamily="2" charset="-127"/>
                  <a:ea typeface="G마켓 산스 TTF Bold" panose="02000000000000000000" pitchFamily="2" charset="-127"/>
                </a:rPr>
                <a:t>Retrospect – </a:t>
              </a:r>
              <a:r>
                <a:rPr lang="ko-KR" altLang="en-US" sz="2400" dirty="0">
                  <a:latin typeface="G마켓 산스 TTF Bold" panose="02000000000000000000" pitchFamily="2" charset="-127"/>
                  <a:ea typeface="G마켓 산스 TTF Bold" panose="02000000000000000000" pitchFamily="2" charset="-127"/>
                </a:rPr>
                <a:t>기대 및 회고</a:t>
              </a:r>
            </a:p>
          </p:txBody>
        </p:sp>
      </p:grpSp>
      <p:grpSp>
        <p:nvGrpSpPr>
          <p:cNvPr id="19" name="그룹 18">
            <a:extLst>
              <a:ext uri="{FF2B5EF4-FFF2-40B4-BE49-F238E27FC236}">
                <a16:creationId xmlns:a16="http://schemas.microsoft.com/office/drawing/2014/main" id="{86C1C05B-766E-F612-2378-422C0241F692}"/>
              </a:ext>
            </a:extLst>
          </p:cNvPr>
          <p:cNvGrpSpPr/>
          <p:nvPr/>
        </p:nvGrpSpPr>
        <p:grpSpPr>
          <a:xfrm>
            <a:off x="866589" y="5670754"/>
            <a:ext cx="2196014" cy="461665"/>
            <a:chOff x="873760" y="2564953"/>
            <a:chExt cx="2196014" cy="461665"/>
          </a:xfrm>
        </p:grpSpPr>
        <p:sp>
          <p:nvSpPr>
            <p:cNvPr id="20" name="TextBox 19">
              <a:extLst>
                <a:ext uri="{FF2B5EF4-FFF2-40B4-BE49-F238E27FC236}">
                  <a16:creationId xmlns:a16="http://schemas.microsoft.com/office/drawing/2014/main" id="{F463E46C-23CF-F914-A4C9-8E7C1A551AB9}"/>
                </a:ext>
              </a:extLst>
            </p:cNvPr>
            <p:cNvSpPr txBox="1"/>
            <p:nvPr/>
          </p:nvSpPr>
          <p:spPr>
            <a:xfrm>
              <a:off x="873760" y="2611119"/>
              <a:ext cx="418704" cy="369332"/>
            </a:xfrm>
            <a:prstGeom prst="rect">
              <a:avLst/>
            </a:prstGeom>
            <a:noFill/>
          </p:spPr>
          <p:txBody>
            <a:bodyPr wrap="none" rtlCol="0">
              <a:spAutoFit/>
            </a:bodyPr>
            <a:lstStyle/>
            <a:p>
              <a:r>
                <a:rPr lang="en-US" altLang="ko-KR" dirty="0"/>
                <a:t>05</a:t>
              </a:r>
            </a:p>
          </p:txBody>
        </p:sp>
        <p:sp>
          <p:nvSpPr>
            <p:cNvPr id="21" name="TextBox 20">
              <a:extLst>
                <a:ext uri="{FF2B5EF4-FFF2-40B4-BE49-F238E27FC236}">
                  <a16:creationId xmlns:a16="http://schemas.microsoft.com/office/drawing/2014/main" id="{C843FC05-CDB5-44F0-249E-8802FA983B65}"/>
                </a:ext>
              </a:extLst>
            </p:cNvPr>
            <p:cNvSpPr txBox="1"/>
            <p:nvPr/>
          </p:nvSpPr>
          <p:spPr>
            <a:xfrm>
              <a:off x="1567440" y="2564953"/>
              <a:ext cx="1502334" cy="461665"/>
            </a:xfrm>
            <a:prstGeom prst="rect">
              <a:avLst/>
            </a:prstGeom>
            <a:noFill/>
          </p:spPr>
          <p:txBody>
            <a:bodyPr wrap="none" rtlCol="0">
              <a:spAutoFit/>
            </a:bodyPr>
            <a:lstStyle/>
            <a:p>
              <a:r>
                <a:rPr lang="en-US" altLang="ko-KR" sz="2400" dirty="0">
                  <a:latin typeface="G마켓 산스 TTF Bold" panose="02000000000000000000" pitchFamily="2" charset="-127"/>
                  <a:ea typeface="G마켓 산스 TTF Bold" panose="02000000000000000000" pitchFamily="2" charset="-127"/>
                </a:rPr>
                <a:t>Appendix</a:t>
              </a:r>
              <a:endParaRPr lang="ko-KR" altLang="en-US" sz="2400" dirty="0">
                <a:latin typeface="G마켓 산스 TTF Bold" panose="02000000000000000000" pitchFamily="2" charset="-127"/>
                <a:ea typeface="G마켓 산스 TTF Bold" panose="02000000000000000000" pitchFamily="2" charset="-127"/>
              </a:endParaRPr>
            </a:p>
          </p:txBody>
        </p:sp>
      </p:grpSp>
    </p:spTree>
    <p:extLst>
      <p:ext uri="{BB962C8B-B14F-4D97-AF65-F5344CB8AC3E}">
        <p14:creationId xmlns:p14="http://schemas.microsoft.com/office/powerpoint/2010/main" val="344174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6066661" cy="646331"/>
          </a:xfrm>
          <a:prstGeom prst="rect">
            <a:avLst/>
          </a:prstGeom>
          <a:noFill/>
        </p:spPr>
        <p:txBody>
          <a:bodyPr wrap="none" rtlCol="0">
            <a:spAutoFit/>
          </a:bodyPr>
          <a:lstStyle/>
          <a:p>
            <a:r>
              <a:rPr kumimoji="1" lang="en-US" altLang="ko-KR" sz="3600" spc="-300" dirty="0">
                <a:latin typeface="+mn-ea"/>
              </a:rPr>
              <a:t>3. Retrieval Augmented Generation</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675E95FF-336B-40C7-8D10-FB0D61A7E511}"/>
              </a:ext>
            </a:extLst>
          </p:cNvPr>
          <p:cNvGrpSpPr/>
          <p:nvPr/>
        </p:nvGrpSpPr>
        <p:grpSpPr>
          <a:xfrm>
            <a:off x="747524" y="1244877"/>
            <a:ext cx="9713212" cy="1507642"/>
            <a:chOff x="3076354" y="1513659"/>
            <a:chExt cx="9713212" cy="1507642"/>
          </a:xfrm>
        </p:grpSpPr>
        <p:sp>
          <p:nvSpPr>
            <p:cNvPr id="14" name="TextBox 13">
              <a:extLst>
                <a:ext uri="{FF2B5EF4-FFF2-40B4-BE49-F238E27FC236}">
                  <a16:creationId xmlns:a16="http://schemas.microsoft.com/office/drawing/2014/main" id="{CD01AF65-E35B-4B16-8583-98A75483D56D}"/>
                </a:ext>
              </a:extLst>
            </p:cNvPr>
            <p:cNvSpPr txBox="1"/>
            <p:nvPr/>
          </p:nvSpPr>
          <p:spPr>
            <a:xfrm>
              <a:off x="3076354" y="1513659"/>
              <a:ext cx="6796276" cy="461665"/>
            </a:xfrm>
            <a:prstGeom prst="rect">
              <a:avLst/>
            </a:prstGeom>
            <a:noFill/>
          </p:spPr>
          <p:txBody>
            <a:bodyPr wrap="square" rtlCol="0">
              <a:spAutoFit/>
            </a:bodyPr>
            <a:lstStyle/>
            <a:p>
              <a:r>
                <a:rPr lang="en-US" altLang="ko-KR" sz="2400" dirty="0">
                  <a:latin typeface="+mj-ea"/>
                  <a:ea typeface="+mj-ea"/>
                </a:rPr>
                <a:t>RAG(Retrieval Augmented Generation)</a:t>
              </a:r>
              <a:endParaRPr lang="ko-KR" altLang="en-US" sz="2400" dirty="0">
                <a:latin typeface="+mj-ea"/>
                <a:ea typeface="+mj-ea"/>
              </a:endParaRPr>
            </a:p>
          </p:txBody>
        </p:sp>
        <p:sp>
          <p:nvSpPr>
            <p:cNvPr id="24" name="TextBox 23">
              <a:extLst>
                <a:ext uri="{FF2B5EF4-FFF2-40B4-BE49-F238E27FC236}">
                  <a16:creationId xmlns:a16="http://schemas.microsoft.com/office/drawing/2014/main" id="{03071086-EAEF-4830-9D0D-243FEDE96545}"/>
                </a:ext>
              </a:extLst>
            </p:cNvPr>
            <p:cNvSpPr txBox="1"/>
            <p:nvPr/>
          </p:nvSpPr>
          <p:spPr>
            <a:xfrm>
              <a:off x="3076354" y="2058858"/>
              <a:ext cx="9713212" cy="962443"/>
            </a:xfrm>
            <a:prstGeom prst="rect">
              <a:avLst/>
            </a:prstGeom>
            <a:noFill/>
          </p:spPr>
          <p:txBody>
            <a:bodyPr wrap="square" rtlCol="0">
              <a:spAutoFit/>
            </a:bodyPr>
            <a:lstStyle/>
            <a:p>
              <a:pPr marL="285750" indent="-285750">
                <a:lnSpc>
                  <a:spcPct val="120000"/>
                </a:lnSpc>
                <a:buFontTx/>
                <a:buChar char="-"/>
              </a:pPr>
              <a:r>
                <a:rPr lang="ko-KR" altLang="en-US" sz="1600" b="1" i="0" dirty="0">
                  <a:solidFill>
                    <a:srgbClr val="FF0000"/>
                  </a:solidFill>
                  <a:effectLst/>
                  <a:latin typeface="DM Sans" panose="020F0502020204030204" pitchFamily="34" charset="0"/>
                </a:rPr>
                <a:t>맞춤형 데이터</a:t>
              </a:r>
              <a:r>
                <a:rPr lang="ko-KR" altLang="en-US" sz="1600" b="0" i="0" dirty="0">
                  <a:solidFill>
                    <a:srgbClr val="FF0000"/>
                  </a:solidFill>
                  <a:effectLst/>
                  <a:latin typeface="DM Sans" panose="020F0502020204030204" pitchFamily="34" charset="0"/>
                </a:rPr>
                <a:t>를 </a:t>
              </a:r>
              <a:r>
                <a:rPr lang="ko-KR" altLang="en-US" sz="1600" b="0" i="0" dirty="0">
                  <a:solidFill>
                    <a:srgbClr val="1B3139"/>
                  </a:solidFill>
                  <a:effectLst/>
                  <a:latin typeface="DM Sans" panose="020F0502020204030204" pitchFamily="34" charset="0"/>
                </a:rPr>
                <a:t>활용하여 대규모 언어 모델</a:t>
              </a:r>
              <a:r>
                <a:rPr lang="en-US" altLang="ko-KR" sz="1600" b="0" i="0" dirty="0">
                  <a:solidFill>
                    <a:srgbClr val="1B3139"/>
                  </a:solidFill>
                  <a:effectLst/>
                  <a:latin typeface="DM Sans" panose="020F0502020204030204" pitchFamily="34" charset="0"/>
                </a:rPr>
                <a:t>(LLM) </a:t>
              </a:r>
              <a:r>
                <a:rPr lang="ko-KR" altLang="en-US" sz="1600" b="0" i="0" dirty="0">
                  <a:solidFill>
                    <a:srgbClr val="1B3139"/>
                  </a:solidFill>
                  <a:effectLst/>
                  <a:latin typeface="DM Sans" panose="020F0502020204030204" pitchFamily="34" charset="0"/>
                </a:rPr>
                <a:t>애플리케이션의 효율성을 개선할 수 있는 아키텍처 접근 방식</a:t>
              </a:r>
              <a:endParaRPr lang="en-US" altLang="ko-KR" sz="1600" b="0" i="0" dirty="0">
                <a:solidFill>
                  <a:srgbClr val="1B3139"/>
                </a:solidFill>
                <a:effectLst/>
                <a:latin typeface="DM Sans" panose="020F0502020204030204" pitchFamily="34" charset="0"/>
              </a:endParaRPr>
            </a:p>
            <a:p>
              <a:pPr marL="285750" indent="-285750">
                <a:lnSpc>
                  <a:spcPct val="120000"/>
                </a:lnSpc>
                <a:buFontTx/>
                <a:buChar char="-"/>
              </a:pPr>
              <a:r>
                <a:rPr lang="ko-KR" altLang="en-US" sz="1600" spc="-150" dirty="0">
                  <a:solidFill>
                    <a:srgbClr val="1B3139"/>
                  </a:solidFill>
                  <a:latin typeface="DM Sans" panose="020F0502020204030204" pitchFamily="34" charset="0"/>
                </a:rPr>
                <a:t>모델을 다시 훈련할 필요 없이 </a:t>
              </a:r>
              <a:r>
                <a:rPr lang="en-US" altLang="ko-KR" sz="1600" spc="-150" dirty="0">
                  <a:solidFill>
                    <a:srgbClr val="1B3139"/>
                  </a:solidFill>
                  <a:latin typeface="DM Sans" panose="020F0502020204030204" pitchFamily="34" charset="0"/>
                </a:rPr>
                <a:t>LLM</a:t>
              </a:r>
              <a:r>
                <a:rPr lang="ko-KR" altLang="en-US" sz="1600" spc="-150" dirty="0">
                  <a:solidFill>
                    <a:srgbClr val="1B3139"/>
                  </a:solidFill>
                  <a:latin typeface="DM Sans" panose="020F0502020204030204" pitchFamily="34" charset="0"/>
                </a:rPr>
                <a:t>의 원래 지식 기반 보완함으로써 검색 결과의 정확도 개선</a:t>
              </a:r>
              <a:endParaRPr lang="en-US" altLang="ko-KR" sz="1600" spc="-150" dirty="0">
                <a:solidFill>
                  <a:srgbClr val="1B3139"/>
                </a:solidFill>
                <a:latin typeface="DM Sans" panose="020F0502020204030204" pitchFamily="34" charset="0"/>
              </a:endParaRPr>
            </a:p>
            <a:p>
              <a:pPr marL="285750" indent="-285750">
                <a:lnSpc>
                  <a:spcPct val="120000"/>
                </a:lnSpc>
                <a:buFontTx/>
                <a:buChar char="-"/>
              </a:pPr>
              <a:r>
                <a:rPr lang="en-US" altLang="ko-KR" sz="1600" spc="-150" dirty="0">
                  <a:solidFill>
                    <a:srgbClr val="1B3139"/>
                  </a:solidFill>
                  <a:latin typeface="DM Sans" panose="020F0502020204030204" pitchFamily="34" charset="0"/>
                </a:rPr>
                <a:t>LLM</a:t>
              </a:r>
              <a:r>
                <a:rPr lang="ko-KR" altLang="en-US" sz="1600" spc="-150" dirty="0">
                  <a:solidFill>
                    <a:srgbClr val="1B3139"/>
                  </a:solidFill>
                  <a:latin typeface="DM Sans" panose="020F0502020204030204" pitchFamily="34" charset="0"/>
                </a:rPr>
                <a:t>의</a:t>
              </a:r>
              <a:r>
                <a:rPr lang="en-US" altLang="ko-KR" sz="1600" spc="-150" dirty="0">
                  <a:solidFill>
                    <a:srgbClr val="1B3139"/>
                  </a:solidFill>
                  <a:latin typeface="DM Sans" panose="020F0502020204030204" pitchFamily="34" charset="0"/>
                </a:rPr>
                <a:t> Hallucination(</a:t>
              </a:r>
              <a:r>
                <a:rPr lang="ko-KR" altLang="en-US" sz="1600" spc="-150" dirty="0">
                  <a:solidFill>
                    <a:srgbClr val="1B3139"/>
                  </a:solidFill>
                  <a:latin typeface="DM Sans" panose="020F0502020204030204" pitchFamily="34" charset="0"/>
                </a:rPr>
                <a:t>환각</a:t>
              </a:r>
              <a:r>
                <a:rPr lang="en-US" altLang="ko-KR" sz="1600" spc="-150" dirty="0">
                  <a:solidFill>
                    <a:srgbClr val="1B3139"/>
                  </a:solidFill>
                  <a:latin typeface="DM Sans" panose="020F0502020204030204" pitchFamily="34" charset="0"/>
                </a:rPr>
                <a:t>)</a:t>
              </a:r>
              <a:r>
                <a:rPr lang="ko-KR" altLang="en-US" sz="1600" spc="-150" dirty="0">
                  <a:solidFill>
                    <a:srgbClr val="1B3139"/>
                  </a:solidFill>
                  <a:latin typeface="DM Sans" panose="020F0502020204030204" pitchFamily="34" charset="0"/>
                </a:rPr>
                <a:t> 현상을 예방</a:t>
              </a:r>
              <a:endParaRPr lang="ko-KR" altLang="en-US" sz="1600" spc="-150" dirty="0"/>
            </a:p>
          </p:txBody>
        </p:sp>
      </p:grpSp>
      <p:sp>
        <p:nvSpPr>
          <p:cNvPr id="34" name="TextBox 33">
            <a:extLst>
              <a:ext uri="{FF2B5EF4-FFF2-40B4-BE49-F238E27FC236}">
                <a16:creationId xmlns:a16="http://schemas.microsoft.com/office/drawing/2014/main" id="{F09660BA-7125-73E2-33E0-5BA9B58D4E98}"/>
              </a:ext>
            </a:extLst>
          </p:cNvPr>
          <p:cNvSpPr txBox="1"/>
          <p:nvPr/>
        </p:nvSpPr>
        <p:spPr>
          <a:xfrm>
            <a:off x="1584371" y="5723332"/>
            <a:ext cx="2666114" cy="1077218"/>
          </a:xfrm>
          <a:prstGeom prst="rect">
            <a:avLst/>
          </a:prstGeom>
          <a:noFill/>
        </p:spPr>
        <p:txBody>
          <a:bodyPr wrap="none" rtlCol="0">
            <a:spAutoFit/>
          </a:bodyPr>
          <a:lstStyle/>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네이버 부동산</a:t>
            </a:r>
            <a:endParaRPr lang="en-US" altLang="ko-KR" sz="3200" dirty="0">
              <a:solidFill>
                <a:schemeClr val="bg1"/>
              </a:solidFill>
              <a:latin typeface="G마켓 산스 TTF Bold" panose="02000000000000000000" pitchFamily="2" charset="-127"/>
              <a:ea typeface="G마켓 산스 TTF Bold" panose="02000000000000000000" pitchFamily="2" charset="-127"/>
            </a:endParaRPr>
          </a:p>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직방</a:t>
            </a:r>
            <a:r>
              <a:rPr lang="en-US" altLang="ko-KR" sz="3200" dirty="0">
                <a:solidFill>
                  <a:schemeClr val="bg1"/>
                </a:solidFill>
                <a:latin typeface="G마켓 산스 TTF Bold" panose="02000000000000000000" pitchFamily="2" charset="-127"/>
                <a:ea typeface="G마켓 산스 TTF Bold" panose="02000000000000000000" pitchFamily="2" charset="-127"/>
              </a:rPr>
              <a:t>, </a:t>
            </a:r>
            <a:r>
              <a:rPr lang="ko-KR" altLang="en-US" sz="3200" dirty="0">
                <a:solidFill>
                  <a:schemeClr val="bg1"/>
                </a:solidFill>
                <a:latin typeface="G마켓 산스 TTF Bold" panose="02000000000000000000" pitchFamily="2" charset="-127"/>
                <a:ea typeface="G마켓 산스 TTF Bold" panose="02000000000000000000" pitchFamily="2" charset="-127"/>
              </a:rPr>
              <a:t>다방</a:t>
            </a:r>
          </a:p>
        </p:txBody>
      </p:sp>
      <p:sp>
        <p:nvSpPr>
          <p:cNvPr id="36" name="正方形/長方形 13">
            <a:extLst>
              <a:ext uri="{FF2B5EF4-FFF2-40B4-BE49-F238E27FC236}">
                <a16:creationId xmlns:a16="http://schemas.microsoft.com/office/drawing/2014/main" id="{384123C6-030C-90AE-4BDA-9BA6417452AB}"/>
              </a:ext>
            </a:extLst>
          </p:cNvPr>
          <p:cNvSpPr/>
          <p:nvPr/>
        </p:nvSpPr>
        <p:spPr>
          <a:xfrm>
            <a:off x="1120843" y="5475753"/>
            <a:ext cx="9912727" cy="881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2100" dirty="0">
                <a:solidFill>
                  <a:srgbClr val="2B2735"/>
                </a:solidFill>
                <a:ea typeface="+mj-ea"/>
              </a:rPr>
              <a:t>RAG</a:t>
            </a:r>
            <a:r>
              <a:rPr kumimoji="1" lang="ko-KR" altLang="en-US" sz="2100" dirty="0" err="1">
                <a:solidFill>
                  <a:srgbClr val="2B2735"/>
                </a:solidFill>
                <a:ea typeface="+mj-ea"/>
              </a:rPr>
              <a:t>를</a:t>
            </a:r>
            <a:r>
              <a:rPr kumimoji="1" lang="ko-KR" altLang="en-US" sz="2100" dirty="0">
                <a:solidFill>
                  <a:srgbClr val="2B2735"/>
                </a:solidFill>
                <a:ea typeface="+mj-ea"/>
              </a:rPr>
              <a:t> 활용하여 </a:t>
            </a:r>
            <a:r>
              <a:rPr kumimoji="1" lang="ko-KR" altLang="en-US" sz="2100" dirty="0">
                <a:solidFill>
                  <a:srgbClr val="00A9EA"/>
                </a:solidFill>
                <a:ea typeface="+mj-ea"/>
              </a:rPr>
              <a:t>인테리어 추천 </a:t>
            </a:r>
            <a:r>
              <a:rPr kumimoji="1" lang="ko-KR" altLang="en-US" sz="2100" dirty="0" err="1">
                <a:solidFill>
                  <a:srgbClr val="00A9EA"/>
                </a:solidFill>
                <a:ea typeface="+mj-ea"/>
              </a:rPr>
              <a:t>챗봇</a:t>
            </a:r>
            <a:r>
              <a:rPr kumimoji="1" lang="ko-KR" altLang="en-US" sz="2100" dirty="0">
                <a:solidFill>
                  <a:srgbClr val="00A9EA"/>
                </a:solidFill>
                <a:ea typeface="+mj-ea"/>
              </a:rPr>
              <a:t> </a:t>
            </a:r>
            <a:r>
              <a:rPr kumimoji="1" lang="ko-KR" altLang="en-US" sz="2100" dirty="0">
                <a:solidFill>
                  <a:srgbClr val="2B2735"/>
                </a:solidFill>
                <a:ea typeface="+mj-ea"/>
              </a:rPr>
              <a:t>구현</a:t>
            </a:r>
            <a:endParaRPr kumimoji="1" lang="ja-JP" altLang="en-US" sz="2100">
              <a:solidFill>
                <a:srgbClr val="2B2735"/>
              </a:solidFill>
              <a:ea typeface="+mj-ea"/>
            </a:endParaRPr>
          </a:p>
        </p:txBody>
      </p:sp>
      <p:sp>
        <p:nvSpPr>
          <p:cNvPr id="37" name="양쪽 대괄호 36">
            <a:extLst>
              <a:ext uri="{FF2B5EF4-FFF2-40B4-BE49-F238E27FC236}">
                <a16:creationId xmlns:a16="http://schemas.microsoft.com/office/drawing/2014/main" id="{91719FEE-4DEE-E6E4-A1B2-61D8E6BA5BE6}"/>
              </a:ext>
            </a:extLst>
          </p:cNvPr>
          <p:cNvSpPr/>
          <p:nvPr/>
        </p:nvSpPr>
        <p:spPr>
          <a:xfrm>
            <a:off x="2714246" y="5710479"/>
            <a:ext cx="6725920" cy="411815"/>
          </a:xfrm>
          <a:prstGeom prst="bracketPair">
            <a:avLst/>
          </a:prstGeom>
          <a:ln w="762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202B64B0-704C-77A6-3E90-A23AC2B683CF}"/>
              </a:ext>
            </a:extLst>
          </p:cNvPr>
          <p:cNvGrpSpPr/>
          <p:nvPr/>
        </p:nvGrpSpPr>
        <p:grpSpPr>
          <a:xfrm>
            <a:off x="3091057" y="3064073"/>
            <a:ext cx="5650523" cy="2082818"/>
            <a:chOff x="3136027" y="2937426"/>
            <a:chExt cx="5650523" cy="2082818"/>
          </a:xfrm>
        </p:grpSpPr>
        <p:grpSp>
          <p:nvGrpSpPr>
            <p:cNvPr id="6" name="그룹 5">
              <a:extLst>
                <a:ext uri="{FF2B5EF4-FFF2-40B4-BE49-F238E27FC236}">
                  <a16:creationId xmlns:a16="http://schemas.microsoft.com/office/drawing/2014/main" id="{0AC04AA8-7CF6-ADB3-D99F-6C8D1125765B}"/>
                </a:ext>
              </a:extLst>
            </p:cNvPr>
            <p:cNvGrpSpPr/>
            <p:nvPr/>
          </p:nvGrpSpPr>
          <p:grpSpPr>
            <a:xfrm>
              <a:off x="3367861" y="2974768"/>
              <a:ext cx="5418689" cy="2045476"/>
              <a:chOff x="4232367" y="3429000"/>
              <a:chExt cx="7644384" cy="2885643"/>
            </a:xfrm>
          </p:grpSpPr>
          <p:pic>
            <p:nvPicPr>
              <p:cNvPr id="5122" name="Picture 2">
                <a:extLst>
                  <a:ext uri="{FF2B5EF4-FFF2-40B4-BE49-F238E27FC236}">
                    <a16:creationId xmlns:a16="http://schemas.microsoft.com/office/drawing/2014/main" id="{6BBE98DD-D423-D398-A4DC-00D8D9765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367" y="3429000"/>
                <a:ext cx="7644384" cy="2680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FBDBF7-9C80-3EC0-4ECF-12E44C05E7B6}"/>
                  </a:ext>
                </a:extLst>
              </p:cNvPr>
              <p:cNvSpPr txBox="1"/>
              <p:nvPr/>
            </p:nvSpPr>
            <p:spPr>
              <a:xfrm>
                <a:off x="4276798" y="6099198"/>
                <a:ext cx="5908989" cy="215445"/>
              </a:xfrm>
              <a:prstGeom prst="rect">
                <a:avLst/>
              </a:prstGeom>
              <a:noFill/>
            </p:spPr>
            <p:txBody>
              <a:bodyPr wrap="none" rtlCol="0">
                <a:spAutoFit/>
              </a:bodyPr>
              <a:lstStyle/>
              <a:p>
                <a:r>
                  <a:rPr kumimoji="1" lang="ko-KR" altLang="en-US" sz="800" dirty="0">
                    <a:solidFill>
                      <a:schemeClr val="bg1">
                        <a:lumMod val="50000"/>
                      </a:schemeClr>
                    </a:solidFill>
                  </a:rPr>
                  <a:t>출처 </a:t>
                </a:r>
                <a:r>
                  <a:rPr kumimoji="1" lang="en-US" altLang="ko-KR" sz="800" dirty="0">
                    <a:solidFill>
                      <a:schemeClr val="bg1">
                        <a:lumMod val="50000"/>
                      </a:schemeClr>
                    </a:solidFill>
                  </a:rPr>
                  <a:t>:</a:t>
                </a:r>
                <a:r>
                  <a:rPr kumimoji="1" lang="ko-KR" altLang="en-US" sz="800" dirty="0">
                    <a:solidFill>
                      <a:schemeClr val="bg1">
                        <a:lumMod val="50000"/>
                      </a:schemeClr>
                    </a:solidFill>
                  </a:rPr>
                  <a:t> </a:t>
                </a:r>
                <a:r>
                  <a:rPr kumimoji="1" lang="en" altLang="ko-KR" sz="800" dirty="0">
                    <a:solidFill>
                      <a:schemeClr val="bg1">
                        <a:lumMod val="50000"/>
                      </a:schemeClr>
                    </a:solidFill>
                  </a:rPr>
                  <a:t>https://</a:t>
                </a:r>
                <a:r>
                  <a:rPr kumimoji="1" lang="en" altLang="ko-KR" sz="800" dirty="0" err="1">
                    <a:solidFill>
                      <a:schemeClr val="bg1">
                        <a:lumMod val="50000"/>
                      </a:schemeClr>
                    </a:solidFill>
                  </a:rPr>
                  <a:t>wandb.ai</a:t>
                </a:r>
                <a:r>
                  <a:rPr kumimoji="1" lang="en" altLang="ko-KR" sz="800" dirty="0">
                    <a:solidFill>
                      <a:schemeClr val="bg1">
                        <a:lumMod val="50000"/>
                      </a:schemeClr>
                    </a:solidFill>
                  </a:rPr>
                  <a:t>/cosmo3769/RAG/reports/A-Gentle-Introduction-to-Retrieval-Augmented-Generation-RAG---Vmlldzo1MjM4Mjk1</a:t>
                </a:r>
                <a:endParaRPr kumimoji="1" lang="ko-KR" altLang="en-US" sz="800" dirty="0">
                  <a:solidFill>
                    <a:schemeClr val="bg1">
                      <a:lumMod val="50000"/>
                    </a:schemeClr>
                  </a:solidFill>
                </a:endParaRPr>
              </a:p>
            </p:txBody>
          </p:sp>
        </p:grpSp>
        <p:sp>
          <p:nvSpPr>
            <p:cNvPr id="44" name="TextBox 43">
              <a:extLst>
                <a:ext uri="{FF2B5EF4-FFF2-40B4-BE49-F238E27FC236}">
                  <a16:creationId xmlns:a16="http://schemas.microsoft.com/office/drawing/2014/main" id="{4671FE76-DE71-BD3E-A664-9369F1CAB3C8}"/>
                </a:ext>
              </a:extLst>
            </p:cNvPr>
            <p:cNvSpPr txBox="1"/>
            <p:nvPr/>
          </p:nvSpPr>
          <p:spPr>
            <a:xfrm>
              <a:off x="3136027" y="2937426"/>
              <a:ext cx="1009635" cy="307777"/>
            </a:xfrm>
            <a:prstGeom prst="rect">
              <a:avLst/>
            </a:prstGeom>
            <a:noFill/>
          </p:spPr>
          <p:txBody>
            <a:bodyPr wrap="none" rtlCol="0">
              <a:spAutoFit/>
            </a:bodyPr>
            <a:lstStyle/>
            <a:p>
              <a:r>
                <a:rPr kumimoji="1" lang="ko-KR" altLang="en-US" sz="1400" b="1" dirty="0"/>
                <a:t>* </a:t>
              </a:r>
              <a:r>
                <a:rPr kumimoji="1" lang="en-US" altLang="ko-KR" sz="1400" b="1" u="sng" dirty="0"/>
                <a:t>RAG</a:t>
              </a:r>
              <a:r>
                <a:rPr kumimoji="1" lang="ko-KR" altLang="en-US" sz="1400" b="1" u="sng" dirty="0"/>
                <a:t> 구조</a:t>
              </a:r>
            </a:p>
          </p:txBody>
        </p:sp>
      </p:grpSp>
    </p:spTree>
    <p:extLst>
      <p:ext uri="{BB962C8B-B14F-4D97-AF65-F5344CB8AC3E}">
        <p14:creationId xmlns:p14="http://schemas.microsoft.com/office/powerpoint/2010/main" val="316141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6066661" cy="646331"/>
          </a:xfrm>
          <a:prstGeom prst="rect">
            <a:avLst/>
          </a:prstGeom>
          <a:noFill/>
        </p:spPr>
        <p:txBody>
          <a:bodyPr wrap="none" rtlCol="0">
            <a:spAutoFit/>
          </a:bodyPr>
          <a:lstStyle/>
          <a:p>
            <a:r>
              <a:rPr kumimoji="1" lang="en-US" altLang="ko-KR" sz="3600" spc="-300" dirty="0">
                <a:latin typeface="+mn-ea"/>
              </a:rPr>
              <a:t>3. Retrieval Augmented Generation</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01AF65-E35B-4B16-8583-98A75483D56D}"/>
              </a:ext>
            </a:extLst>
          </p:cNvPr>
          <p:cNvSpPr txBox="1"/>
          <p:nvPr/>
        </p:nvSpPr>
        <p:spPr>
          <a:xfrm>
            <a:off x="822474" y="1244877"/>
            <a:ext cx="5332540" cy="461665"/>
          </a:xfrm>
          <a:prstGeom prst="rect">
            <a:avLst/>
          </a:prstGeom>
          <a:noFill/>
        </p:spPr>
        <p:txBody>
          <a:bodyPr wrap="square" rtlCol="0">
            <a:spAutoFit/>
          </a:bodyPr>
          <a:lstStyle/>
          <a:p>
            <a:r>
              <a:rPr lang="ko-KR" altLang="en-US" sz="2400" dirty="0">
                <a:latin typeface="+mj-ea"/>
                <a:ea typeface="+mj-ea"/>
              </a:rPr>
              <a:t>프로젝트 적용</a:t>
            </a:r>
          </a:p>
        </p:txBody>
      </p:sp>
      <p:sp>
        <p:nvSpPr>
          <p:cNvPr id="4" name="모서리가 둥근 직사각형 3">
            <a:extLst>
              <a:ext uri="{FF2B5EF4-FFF2-40B4-BE49-F238E27FC236}">
                <a16:creationId xmlns:a16="http://schemas.microsoft.com/office/drawing/2014/main" id="{19327808-42E5-43B5-F7C3-D313BBF6D154}"/>
              </a:ext>
            </a:extLst>
          </p:cNvPr>
          <p:cNvSpPr/>
          <p:nvPr/>
        </p:nvSpPr>
        <p:spPr>
          <a:xfrm>
            <a:off x="1149793" y="2381667"/>
            <a:ext cx="2442588" cy="739136"/>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1" name="TextBox 10">
            <a:extLst>
              <a:ext uri="{FF2B5EF4-FFF2-40B4-BE49-F238E27FC236}">
                <a16:creationId xmlns:a16="http://schemas.microsoft.com/office/drawing/2014/main" id="{0C0FAE1A-4B8B-69DF-A2A1-69892CFA1A3C}"/>
              </a:ext>
            </a:extLst>
          </p:cNvPr>
          <p:cNvSpPr txBox="1"/>
          <p:nvPr/>
        </p:nvSpPr>
        <p:spPr>
          <a:xfrm>
            <a:off x="1215581" y="1946127"/>
            <a:ext cx="2190023" cy="369332"/>
          </a:xfrm>
          <a:prstGeom prst="rect">
            <a:avLst/>
          </a:prstGeom>
          <a:noFill/>
        </p:spPr>
        <p:txBody>
          <a:bodyPr wrap="none" rtlCol="0">
            <a:spAutoFit/>
          </a:bodyPr>
          <a:lstStyle/>
          <a:p>
            <a:r>
              <a:rPr kumimoji="1" lang="ko-KR" altLang="en-US" b="1" dirty="0">
                <a:latin typeface="NanumSquareOTF Bold" panose="020B0600000101010101" pitchFamily="34" charset="-127"/>
                <a:ea typeface="NanumSquareOTF Bold" panose="020B0600000101010101" pitchFamily="34" charset="-127"/>
              </a:rPr>
              <a:t>인테리어 데이터 수집</a:t>
            </a:r>
          </a:p>
        </p:txBody>
      </p:sp>
      <p:pic>
        <p:nvPicPr>
          <p:cNvPr id="13" name="Picture 8">
            <a:extLst>
              <a:ext uri="{FF2B5EF4-FFF2-40B4-BE49-F238E27FC236}">
                <a16:creationId xmlns:a16="http://schemas.microsoft.com/office/drawing/2014/main" id="{A8C41F87-A22B-8B88-AE96-489F8B8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370" y="2537590"/>
            <a:ext cx="882234" cy="46282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화살표 연결선 14">
            <a:extLst>
              <a:ext uri="{FF2B5EF4-FFF2-40B4-BE49-F238E27FC236}">
                <a16:creationId xmlns:a16="http://schemas.microsoft.com/office/drawing/2014/main" id="{F7066D6C-6A61-7D70-7051-DA023A1E8043}"/>
              </a:ext>
            </a:extLst>
          </p:cNvPr>
          <p:cNvCxnSpPr>
            <a:cxnSpLocks/>
          </p:cNvCxnSpPr>
          <p:nvPr/>
        </p:nvCxnSpPr>
        <p:spPr>
          <a:xfrm>
            <a:off x="3752759" y="2753851"/>
            <a:ext cx="623293" cy="0"/>
          </a:xfrm>
          <a:prstGeom prst="straightConnector1">
            <a:avLst/>
          </a:prstGeom>
          <a:ln w="57150">
            <a:solidFill>
              <a:srgbClr val="00A9EA"/>
            </a:solidFill>
            <a:tailEnd type="triangle"/>
          </a:ln>
        </p:spPr>
        <p:style>
          <a:lnRef idx="1">
            <a:schemeClr val="accent1"/>
          </a:lnRef>
          <a:fillRef idx="0">
            <a:schemeClr val="accent1"/>
          </a:fillRef>
          <a:effectRef idx="0">
            <a:schemeClr val="accent1"/>
          </a:effectRef>
          <a:fontRef idx="minor">
            <a:schemeClr val="tx1"/>
          </a:fontRef>
        </p:style>
      </p:cxnSp>
      <p:pic>
        <p:nvPicPr>
          <p:cNvPr id="15364" name="Picture 4" descr="집꾸미기">
            <a:extLst>
              <a:ext uri="{FF2B5EF4-FFF2-40B4-BE49-F238E27FC236}">
                <a16:creationId xmlns:a16="http://schemas.microsoft.com/office/drawing/2014/main" id="{274F5A2F-B384-3721-8295-CEDF223308C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1831" y="2394093"/>
            <a:ext cx="1079256" cy="749821"/>
          </a:xfrm>
          <a:prstGeom prst="rect">
            <a:avLst/>
          </a:prstGeom>
          <a:noFill/>
          <a:extLst>
            <a:ext uri="{909E8E84-426E-40DD-AFC4-6F175D3DCCD1}">
              <a14:hiddenFill xmlns:a14="http://schemas.microsoft.com/office/drawing/2010/main">
                <a:solidFill>
                  <a:srgbClr val="FFFFFF"/>
                </a:solidFill>
              </a14:hiddenFill>
            </a:ext>
          </a:extLst>
        </p:spPr>
      </p:pic>
      <p:sp>
        <p:nvSpPr>
          <p:cNvPr id="21" name="모서리가 둥근 직사각형 20">
            <a:extLst>
              <a:ext uri="{FF2B5EF4-FFF2-40B4-BE49-F238E27FC236}">
                <a16:creationId xmlns:a16="http://schemas.microsoft.com/office/drawing/2014/main" id="{E9FA9550-3CE7-1BEB-B608-918A7CFF712B}"/>
              </a:ext>
            </a:extLst>
          </p:cNvPr>
          <p:cNvSpPr/>
          <p:nvPr/>
        </p:nvSpPr>
        <p:spPr>
          <a:xfrm>
            <a:off x="4536430" y="2384283"/>
            <a:ext cx="2442588" cy="739136"/>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2" name="TextBox 21">
            <a:extLst>
              <a:ext uri="{FF2B5EF4-FFF2-40B4-BE49-F238E27FC236}">
                <a16:creationId xmlns:a16="http://schemas.microsoft.com/office/drawing/2014/main" id="{0C28C02C-D1A1-4D28-ED7A-5D5D928B5106}"/>
              </a:ext>
            </a:extLst>
          </p:cNvPr>
          <p:cNvSpPr txBox="1"/>
          <p:nvPr/>
        </p:nvSpPr>
        <p:spPr>
          <a:xfrm>
            <a:off x="4602218" y="1948743"/>
            <a:ext cx="1885453" cy="369332"/>
          </a:xfrm>
          <a:prstGeom prst="rect">
            <a:avLst/>
          </a:prstGeom>
          <a:noFill/>
        </p:spPr>
        <p:txBody>
          <a:bodyPr wrap="none" rtlCol="0">
            <a:spAutoFit/>
          </a:bodyPr>
          <a:lstStyle/>
          <a:p>
            <a:r>
              <a:rPr kumimoji="1" lang="en-US" altLang="ko-KR" b="1" dirty="0">
                <a:latin typeface="NanumSquareOTF Bold" panose="020B0600000101010101" pitchFamily="34" charset="-127"/>
                <a:ea typeface="NanumSquareOTF Bold" panose="020B0600000101010101" pitchFamily="34" charset="-127"/>
              </a:rPr>
              <a:t>Embedding </a:t>
            </a:r>
            <a:r>
              <a:rPr kumimoji="1" lang="ko-KR" altLang="en-US" b="1" dirty="0">
                <a:latin typeface="NanumSquareOTF Bold" panose="020B0600000101010101" pitchFamily="34" charset="-127"/>
                <a:ea typeface="NanumSquareOTF Bold" panose="020B0600000101010101" pitchFamily="34" charset="-127"/>
              </a:rPr>
              <a:t>추출</a:t>
            </a:r>
          </a:p>
        </p:txBody>
      </p:sp>
      <p:sp>
        <p:nvSpPr>
          <p:cNvPr id="25" name="TextBox 24">
            <a:extLst>
              <a:ext uri="{FF2B5EF4-FFF2-40B4-BE49-F238E27FC236}">
                <a16:creationId xmlns:a16="http://schemas.microsoft.com/office/drawing/2014/main" id="{4762293E-E785-47D5-9C1B-359B0832781E}"/>
              </a:ext>
            </a:extLst>
          </p:cNvPr>
          <p:cNvSpPr txBox="1"/>
          <p:nvPr/>
        </p:nvSpPr>
        <p:spPr>
          <a:xfrm>
            <a:off x="4741643" y="3275109"/>
            <a:ext cx="2316660" cy="523220"/>
          </a:xfrm>
          <a:prstGeom prst="rect">
            <a:avLst/>
          </a:prstGeom>
          <a:noFill/>
        </p:spPr>
        <p:txBody>
          <a:bodyPr wrap="none" rtlCol="0">
            <a:spAutoFit/>
          </a:bodyPr>
          <a:lstStyle/>
          <a:p>
            <a:r>
              <a:rPr kumimoji="1" lang="ko-KR" altLang="en-US" sz="1400" dirty="0">
                <a:latin typeface="+mn-ea"/>
              </a:rPr>
              <a:t>컨텐츠 제목</a:t>
            </a:r>
            <a:r>
              <a:rPr kumimoji="1" lang="en-US" altLang="ko-KR" sz="1400" dirty="0">
                <a:latin typeface="+mn-ea"/>
              </a:rPr>
              <a:t>,</a:t>
            </a:r>
            <a:r>
              <a:rPr kumimoji="1" lang="ko-KR" altLang="en-US" sz="1400" dirty="0">
                <a:latin typeface="+mn-ea"/>
              </a:rPr>
              <a:t> 내용을 기반으로</a:t>
            </a:r>
            <a:br>
              <a:rPr kumimoji="1" lang="en-US" altLang="ko-KR" sz="1400" dirty="0">
                <a:latin typeface="+mn-ea"/>
              </a:rPr>
            </a:br>
            <a:r>
              <a:rPr kumimoji="1" lang="ko-KR" altLang="en-US" sz="1400" dirty="0" err="1">
                <a:latin typeface="+mn-ea"/>
              </a:rPr>
              <a:t>임베딩</a:t>
            </a:r>
            <a:r>
              <a:rPr kumimoji="1" lang="ko-KR" altLang="en-US" sz="1400" dirty="0">
                <a:latin typeface="+mn-ea"/>
              </a:rPr>
              <a:t> 벡터 추출</a:t>
            </a:r>
          </a:p>
        </p:txBody>
      </p:sp>
      <p:sp>
        <p:nvSpPr>
          <p:cNvPr id="26" name="TextBox 25">
            <a:extLst>
              <a:ext uri="{FF2B5EF4-FFF2-40B4-BE49-F238E27FC236}">
                <a16:creationId xmlns:a16="http://schemas.microsoft.com/office/drawing/2014/main" id="{9B2A28A3-35E4-8EB2-31C2-281D30314B30}"/>
              </a:ext>
            </a:extLst>
          </p:cNvPr>
          <p:cNvSpPr txBox="1"/>
          <p:nvPr/>
        </p:nvSpPr>
        <p:spPr>
          <a:xfrm>
            <a:off x="1394648" y="3275110"/>
            <a:ext cx="2085827" cy="307777"/>
          </a:xfrm>
          <a:prstGeom prst="rect">
            <a:avLst/>
          </a:prstGeom>
          <a:noFill/>
        </p:spPr>
        <p:txBody>
          <a:bodyPr wrap="none" rtlCol="0">
            <a:spAutoFit/>
          </a:bodyPr>
          <a:lstStyle/>
          <a:p>
            <a:r>
              <a:rPr kumimoji="1" lang="ko-KR" altLang="en-US" sz="1400" dirty="0">
                <a:latin typeface="+mn-ea"/>
              </a:rPr>
              <a:t>약 </a:t>
            </a:r>
            <a:r>
              <a:rPr kumimoji="1" lang="en-US" altLang="ko-KR" sz="1400" dirty="0">
                <a:latin typeface="+mn-ea"/>
              </a:rPr>
              <a:t>2,700</a:t>
            </a:r>
            <a:r>
              <a:rPr kumimoji="1" lang="ko-KR" altLang="en-US" sz="1400" dirty="0">
                <a:latin typeface="+mn-ea"/>
              </a:rPr>
              <a:t>개의 데이터 수집</a:t>
            </a:r>
          </a:p>
        </p:txBody>
      </p:sp>
      <p:cxnSp>
        <p:nvCxnSpPr>
          <p:cNvPr id="28" name="직선 화살표 연결선 27">
            <a:extLst>
              <a:ext uri="{FF2B5EF4-FFF2-40B4-BE49-F238E27FC236}">
                <a16:creationId xmlns:a16="http://schemas.microsoft.com/office/drawing/2014/main" id="{FD1D3AAA-5FD9-452F-3FA2-AB569A00D36E}"/>
              </a:ext>
            </a:extLst>
          </p:cNvPr>
          <p:cNvCxnSpPr>
            <a:cxnSpLocks/>
          </p:cNvCxnSpPr>
          <p:nvPr/>
        </p:nvCxnSpPr>
        <p:spPr>
          <a:xfrm>
            <a:off x="7190753" y="2774657"/>
            <a:ext cx="623293" cy="0"/>
          </a:xfrm>
          <a:prstGeom prst="straightConnector1">
            <a:avLst/>
          </a:prstGeom>
          <a:ln w="57150">
            <a:solidFill>
              <a:srgbClr val="00A9EA"/>
            </a:solidFill>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30">
            <a:extLst>
              <a:ext uri="{FF2B5EF4-FFF2-40B4-BE49-F238E27FC236}">
                <a16:creationId xmlns:a16="http://schemas.microsoft.com/office/drawing/2014/main" id="{C8B443F8-FA77-2AAA-EEA9-65298743AB98}"/>
              </a:ext>
            </a:extLst>
          </p:cNvPr>
          <p:cNvSpPr/>
          <p:nvPr/>
        </p:nvSpPr>
        <p:spPr>
          <a:xfrm>
            <a:off x="1149793" y="4268806"/>
            <a:ext cx="2442588" cy="739136"/>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2" name="TextBox 31">
            <a:extLst>
              <a:ext uri="{FF2B5EF4-FFF2-40B4-BE49-F238E27FC236}">
                <a16:creationId xmlns:a16="http://schemas.microsoft.com/office/drawing/2014/main" id="{6279B601-8582-DB5E-5D38-D762D321F533}"/>
              </a:ext>
            </a:extLst>
          </p:cNvPr>
          <p:cNvSpPr txBox="1"/>
          <p:nvPr/>
        </p:nvSpPr>
        <p:spPr>
          <a:xfrm>
            <a:off x="1215581" y="3833266"/>
            <a:ext cx="2353529" cy="369332"/>
          </a:xfrm>
          <a:prstGeom prst="rect">
            <a:avLst/>
          </a:prstGeom>
          <a:noFill/>
        </p:spPr>
        <p:txBody>
          <a:bodyPr wrap="none" rtlCol="0">
            <a:spAutoFit/>
          </a:bodyPr>
          <a:lstStyle/>
          <a:p>
            <a:r>
              <a:rPr kumimoji="1" lang="en-US" altLang="ko-KR" b="1" dirty="0">
                <a:latin typeface="NanumSquareOTF Bold" panose="020B0600000101010101" pitchFamily="34" charset="-127"/>
                <a:ea typeface="NanumSquareOTF Bold" panose="020B0600000101010101" pitchFamily="34" charset="-127"/>
              </a:rPr>
              <a:t>Prompt Engineering</a:t>
            </a:r>
            <a:endParaRPr kumimoji="1" lang="ko-KR" altLang="en-US" b="1" dirty="0">
              <a:latin typeface="NanumSquareOTF Bold" panose="020B0600000101010101" pitchFamily="34" charset="-127"/>
              <a:ea typeface="NanumSquareOTF Bold" panose="020B0600000101010101" pitchFamily="34" charset="-127"/>
            </a:endParaRPr>
          </a:p>
        </p:txBody>
      </p:sp>
      <p:pic>
        <p:nvPicPr>
          <p:cNvPr id="15366" name="Picture 6">
            <a:extLst>
              <a:ext uri="{FF2B5EF4-FFF2-40B4-BE49-F238E27FC236}">
                <a16:creationId xmlns:a16="http://schemas.microsoft.com/office/drawing/2014/main" id="{0ABD115D-61C5-BAEF-C8BF-16CB2E189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9440" y="4326727"/>
            <a:ext cx="623293" cy="62329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직선 화살표 연결선 32">
            <a:extLst>
              <a:ext uri="{FF2B5EF4-FFF2-40B4-BE49-F238E27FC236}">
                <a16:creationId xmlns:a16="http://schemas.microsoft.com/office/drawing/2014/main" id="{CE10DF3D-8F42-5627-60BB-36BE7882D155}"/>
              </a:ext>
            </a:extLst>
          </p:cNvPr>
          <p:cNvCxnSpPr>
            <a:cxnSpLocks/>
          </p:cNvCxnSpPr>
          <p:nvPr/>
        </p:nvCxnSpPr>
        <p:spPr>
          <a:xfrm>
            <a:off x="3752759" y="4633199"/>
            <a:ext cx="623293" cy="0"/>
          </a:xfrm>
          <a:prstGeom prst="straightConnector1">
            <a:avLst/>
          </a:prstGeom>
          <a:ln w="57150">
            <a:solidFill>
              <a:srgbClr val="00A9EA"/>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A7FBA08-AA59-B326-D0C4-24A22A7F8C8A}"/>
              </a:ext>
            </a:extLst>
          </p:cNvPr>
          <p:cNvSpPr txBox="1"/>
          <p:nvPr/>
        </p:nvSpPr>
        <p:spPr>
          <a:xfrm>
            <a:off x="1215581" y="5162510"/>
            <a:ext cx="2281394" cy="307777"/>
          </a:xfrm>
          <a:prstGeom prst="rect">
            <a:avLst/>
          </a:prstGeom>
          <a:noFill/>
        </p:spPr>
        <p:txBody>
          <a:bodyPr wrap="none" rtlCol="0">
            <a:spAutoFit/>
          </a:bodyPr>
          <a:lstStyle/>
          <a:p>
            <a:r>
              <a:rPr kumimoji="1" lang="ko-KR" altLang="en-US" sz="1400" dirty="0">
                <a:latin typeface="+mn-ea"/>
              </a:rPr>
              <a:t>인테리어 </a:t>
            </a:r>
            <a:r>
              <a:rPr kumimoji="1" lang="ko-KR" altLang="en-US" sz="1400" dirty="0" err="1">
                <a:latin typeface="+mn-ea"/>
              </a:rPr>
              <a:t>챗봇</a:t>
            </a:r>
            <a:r>
              <a:rPr kumimoji="1" lang="ko-KR" altLang="en-US" sz="1400" dirty="0">
                <a:latin typeface="+mn-ea"/>
              </a:rPr>
              <a:t> 프롬프트 튜닝</a:t>
            </a:r>
          </a:p>
        </p:txBody>
      </p:sp>
      <p:sp>
        <p:nvSpPr>
          <p:cNvPr id="35" name="모서리가 둥근 직사각형 34">
            <a:extLst>
              <a:ext uri="{FF2B5EF4-FFF2-40B4-BE49-F238E27FC236}">
                <a16:creationId xmlns:a16="http://schemas.microsoft.com/office/drawing/2014/main" id="{E8AB13D4-4591-C8CC-025A-180824852F3E}"/>
              </a:ext>
            </a:extLst>
          </p:cNvPr>
          <p:cNvSpPr/>
          <p:nvPr/>
        </p:nvSpPr>
        <p:spPr>
          <a:xfrm>
            <a:off x="4604188" y="4273064"/>
            <a:ext cx="2442588" cy="739136"/>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6" name="TextBox 35">
            <a:extLst>
              <a:ext uri="{FF2B5EF4-FFF2-40B4-BE49-F238E27FC236}">
                <a16:creationId xmlns:a16="http://schemas.microsoft.com/office/drawing/2014/main" id="{0623CF8B-ECEA-ED13-F85D-A96F46568ED2}"/>
              </a:ext>
            </a:extLst>
          </p:cNvPr>
          <p:cNvSpPr txBox="1"/>
          <p:nvPr/>
        </p:nvSpPr>
        <p:spPr>
          <a:xfrm>
            <a:off x="4669976" y="3837524"/>
            <a:ext cx="2757486" cy="369332"/>
          </a:xfrm>
          <a:prstGeom prst="rect">
            <a:avLst/>
          </a:prstGeom>
          <a:noFill/>
        </p:spPr>
        <p:txBody>
          <a:bodyPr wrap="none" rtlCol="0">
            <a:spAutoFit/>
          </a:bodyPr>
          <a:lstStyle/>
          <a:p>
            <a:r>
              <a:rPr kumimoji="1" lang="en-US" altLang="ko-KR" b="1" dirty="0" err="1">
                <a:latin typeface="NanumSquareOTF Bold" panose="020B0600000101010101" pitchFamily="34" charset="-127"/>
                <a:ea typeface="NanumSquareOTF Bold" panose="020B0600000101010101" pitchFamily="34" charset="-127"/>
              </a:rPr>
              <a:t>LangChain</a:t>
            </a:r>
            <a:r>
              <a:rPr kumimoji="1" lang="ko-KR" altLang="en-US" b="1" dirty="0">
                <a:latin typeface="NanumSquareOTF Bold" panose="020B0600000101010101" pitchFamily="34" charset="-127"/>
                <a:ea typeface="NanumSquareOTF Bold" panose="020B0600000101010101" pitchFamily="34" charset="-127"/>
              </a:rPr>
              <a:t> 기반 서버 구축</a:t>
            </a:r>
          </a:p>
        </p:txBody>
      </p:sp>
      <p:cxnSp>
        <p:nvCxnSpPr>
          <p:cNvPr id="37" name="직선 화살표 연결선 36">
            <a:extLst>
              <a:ext uri="{FF2B5EF4-FFF2-40B4-BE49-F238E27FC236}">
                <a16:creationId xmlns:a16="http://schemas.microsoft.com/office/drawing/2014/main" id="{31E24A51-37FA-69CD-1F80-6C48C8958AB3}"/>
              </a:ext>
            </a:extLst>
          </p:cNvPr>
          <p:cNvCxnSpPr>
            <a:cxnSpLocks/>
          </p:cNvCxnSpPr>
          <p:nvPr/>
        </p:nvCxnSpPr>
        <p:spPr>
          <a:xfrm>
            <a:off x="7258511" y="4663438"/>
            <a:ext cx="623293" cy="0"/>
          </a:xfrm>
          <a:prstGeom prst="straightConnector1">
            <a:avLst/>
          </a:prstGeom>
          <a:ln w="57150">
            <a:solidFill>
              <a:srgbClr val="00A9EA"/>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233E5215-AD59-D95B-FAC5-C17602265AC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60056" y="4470680"/>
            <a:ext cx="1530851" cy="385515"/>
          </a:xfrm>
          <a:prstGeom prst="rect">
            <a:avLst/>
          </a:prstGeom>
        </p:spPr>
      </p:pic>
      <p:sp>
        <p:nvSpPr>
          <p:cNvPr id="43" name="모서리가 둥근 직사각형 42">
            <a:extLst>
              <a:ext uri="{FF2B5EF4-FFF2-40B4-BE49-F238E27FC236}">
                <a16:creationId xmlns:a16="http://schemas.microsoft.com/office/drawing/2014/main" id="{44981942-81BD-1DCE-E7BC-7F0F17E60043}"/>
              </a:ext>
            </a:extLst>
          </p:cNvPr>
          <p:cNvSpPr/>
          <p:nvPr/>
        </p:nvSpPr>
        <p:spPr>
          <a:xfrm>
            <a:off x="7934850" y="2379173"/>
            <a:ext cx="2442588" cy="739136"/>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44" name="TextBox 43">
            <a:extLst>
              <a:ext uri="{FF2B5EF4-FFF2-40B4-BE49-F238E27FC236}">
                <a16:creationId xmlns:a16="http://schemas.microsoft.com/office/drawing/2014/main" id="{7B1D4891-9D38-2496-4F42-A69FF5CE099C}"/>
              </a:ext>
            </a:extLst>
          </p:cNvPr>
          <p:cNvSpPr txBox="1"/>
          <p:nvPr/>
        </p:nvSpPr>
        <p:spPr>
          <a:xfrm>
            <a:off x="8000638" y="1943633"/>
            <a:ext cx="1292341" cy="369332"/>
          </a:xfrm>
          <a:prstGeom prst="rect">
            <a:avLst/>
          </a:prstGeom>
          <a:noFill/>
        </p:spPr>
        <p:txBody>
          <a:bodyPr wrap="none" rtlCol="0">
            <a:spAutoFit/>
          </a:bodyPr>
          <a:lstStyle/>
          <a:p>
            <a:r>
              <a:rPr kumimoji="1" lang="ko-KR" altLang="en-US" b="1" dirty="0">
                <a:latin typeface="NanumSquareOTF Bold" panose="020B0600000101010101" pitchFamily="34" charset="-127"/>
                <a:ea typeface="NanumSquareOTF Bold" panose="020B0600000101010101" pitchFamily="34" charset="-127"/>
              </a:rPr>
              <a:t>데이터 적재</a:t>
            </a:r>
          </a:p>
        </p:txBody>
      </p:sp>
      <p:sp>
        <p:nvSpPr>
          <p:cNvPr id="45" name="TextBox 44">
            <a:extLst>
              <a:ext uri="{FF2B5EF4-FFF2-40B4-BE49-F238E27FC236}">
                <a16:creationId xmlns:a16="http://schemas.microsoft.com/office/drawing/2014/main" id="{388D30D2-EEE8-B63B-54D2-30A17CACF693}"/>
              </a:ext>
            </a:extLst>
          </p:cNvPr>
          <p:cNvSpPr txBox="1"/>
          <p:nvPr/>
        </p:nvSpPr>
        <p:spPr>
          <a:xfrm>
            <a:off x="8140063" y="3269999"/>
            <a:ext cx="2032159" cy="307777"/>
          </a:xfrm>
          <a:prstGeom prst="rect">
            <a:avLst/>
          </a:prstGeom>
          <a:noFill/>
        </p:spPr>
        <p:txBody>
          <a:bodyPr wrap="none" rtlCol="0">
            <a:spAutoFit/>
          </a:bodyPr>
          <a:lstStyle/>
          <a:p>
            <a:r>
              <a:rPr kumimoji="1" lang="en-US" altLang="ko-KR" sz="1400" dirty="0">
                <a:latin typeface="+mn-ea"/>
              </a:rPr>
              <a:t>Vector Database</a:t>
            </a:r>
            <a:r>
              <a:rPr kumimoji="1" lang="ko-KR" altLang="en-US" sz="1400" dirty="0">
                <a:latin typeface="+mn-ea"/>
              </a:rPr>
              <a:t>로 활용</a:t>
            </a:r>
          </a:p>
        </p:txBody>
      </p:sp>
      <p:cxnSp>
        <p:nvCxnSpPr>
          <p:cNvPr id="46" name="직선 화살표 연결선 45">
            <a:extLst>
              <a:ext uri="{FF2B5EF4-FFF2-40B4-BE49-F238E27FC236}">
                <a16:creationId xmlns:a16="http://schemas.microsoft.com/office/drawing/2014/main" id="{EB57D6CF-B4EE-B65D-E35F-671D97067DBE}"/>
              </a:ext>
            </a:extLst>
          </p:cNvPr>
          <p:cNvCxnSpPr>
            <a:cxnSpLocks/>
          </p:cNvCxnSpPr>
          <p:nvPr/>
        </p:nvCxnSpPr>
        <p:spPr>
          <a:xfrm rot="5400000">
            <a:off x="8844494" y="3942614"/>
            <a:ext cx="623293" cy="0"/>
          </a:xfrm>
          <a:prstGeom prst="straightConnector1">
            <a:avLst/>
          </a:prstGeom>
          <a:ln w="57150">
            <a:solidFill>
              <a:srgbClr val="00A9EA"/>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18" descr="AWS Marketplace: MongoDB Atlas (pay-as-you-go)">
            <a:extLst>
              <a:ext uri="{FF2B5EF4-FFF2-40B4-BE49-F238E27FC236}">
                <a16:creationId xmlns:a16="http://schemas.microsoft.com/office/drawing/2014/main" id="{6D109DA2-45F4-0D15-DB24-E0C1F853EE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17422" y="2546371"/>
            <a:ext cx="1077439" cy="4047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9" descr="Brand assets - Hugging Face">
            <a:extLst>
              <a:ext uri="{FF2B5EF4-FFF2-40B4-BE49-F238E27FC236}">
                <a16:creationId xmlns:a16="http://schemas.microsoft.com/office/drawing/2014/main" id="{C0D5B13C-C495-ECA3-1F2E-627846DC9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6397" y="2519658"/>
            <a:ext cx="1521779" cy="40461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560A60F-7A9A-89BB-AC03-B6D105A23361}"/>
              </a:ext>
            </a:extLst>
          </p:cNvPr>
          <p:cNvSpPr txBox="1"/>
          <p:nvPr/>
        </p:nvSpPr>
        <p:spPr>
          <a:xfrm>
            <a:off x="4684784" y="5162959"/>
            <a:ext cx="2616422" cy="307777"/>
          </a:xfrm>
          <a:prstGeom prst="rect">
            <a:avLst/>
          </a:prstGeom>
          <a:noFill/>
        </p:spPr>
        <p:txBody>
          <a:bodyPr wrap="none" rtlCol="0">
            <a:spAutoFit/>
          </a:bodyPr>
          <a:lstStyle/>
          <a:p>
            <a:r>
              <a:rPr kumimoji="1" lang="en-US" altLang="ko-KR" sz="1400" dirty="0">
                <a:latin typeface="+mn-ea"/>
              </a:rPr>
              <a:t>LLM</a:t>
            </a:r>
            <a:r>
              <a:rPr kumimoji="1" lang="ko-KR" altLang="en-US" sz="1400" dirty="0">
                <a:latin typeface="+mn-ea"/>
              </a:rPr>
              <a:t>과 애플리케이션 통합 간소화</a:t>
            </a:r>
          </a:p>
        </p:txBody>
      </p:sp>
      <p:pic>
        <p:nvPicPr>
          <p:cNvPr id="54" name="그림 53">
            <a:extLst>
              <a:ext uri="{FF2B5EF4-FFF2-40B4-BE49-F238E27FC236}">
                <a16:creationId xmlns:a16="http://schemas.microsoft.com/office/drawing/2014/main" id="{23D36C85-D0BC-C011-CAC0-E1D7DA8F009D}"/>
              </a:ext>
            </a:extLst>
          </p:cNvPr>
          <p:cNvPicPr>
            <a:picLocks noChangeAspect="1"/>
          </p:cNvPicPr>
          <p:nvPr/>
        </p:nvPicPr>
        <p:blipFill>
          <a:blip r:embed="rId8"/>
          <a:stretch>
            <a:fillRect/>
          </a:stretch>
        </p:blipFill>
        <p:spPr>
          <a:xfrm>
            <a:off x="7993084" y="4371784"/>
            <a:ext cx="3208349" cy="1463457"/>
          </a:xfrm>
          <a:prstGeom prst="rect">
            <a:avLst/>
          </a:prstGeom>
          <a:ln>
            <a:solidFill>
              <a:schemeClr val="bg1">
                <a:lumMod val="50000"/>
              </a:schemeClr>
            </a:solidFill>
          </a:ln>
        </p:spPr>
      </p:pic>
      <p:sp>
        <p:nvSpPr>
          <p:cNvPr id="59" name="TextBox 58">
            <a:extLst>
              <a:ext uri="{FF2B5EF4-FFF2-40B4-BE49-F238E27FC236}">
                <a16:creationId xmlns:a16="http://schemas.microsoft.com/office/drawing/2014/main" id="{7870FFF8-FE93-8048-CE00-609E4966511D}"/>
              </a:ext>
            </a:extLst>
          </p:cNvPr>
          <p:cNvSpPr txBox="1"/>
          <p:nvPr/>
        </p:nvSpPr>
        <p:spPr>
          <a:xfrm>
            <a:off x="8704846" y="5952764"/>
            <a:ext cx="1980029" cy="369332"/>
          </a:xfrm>
          <a:prstGeom prst="rect">
            <a:avLst/>
          </a:prstGeom>
          <a:noFill/>
        </p:spPr>
        <p:txBody>
          <a:bodyPr wrap="none" rtlCol="0">
            <a:spAutoFit/>
          </a:bodyPr>
          <a:lstStyle/>
          <a:p>
            <a:r>
              <a:rPr kumimoji="1" lang="ko-KR" altLang="en-US" u="sng" dirty="0">
                <a:solidFill>
                  <a:srgbClr val="2B2735"/>
                </a:solidFill>
                <a:latin typeface="NanumSquareOTF Bold" panose="020B0600000101010101" pitchFamily="34" charset="-127"/>
                <a:ea typeface="NanumSquareOTF Bold" panose="020B0600000101010101" pitchFamily="34" charset="-127"/>
              </a:rPr>
              <a:t>인테리어 </a:t>
            </a:r>
            <a:r>
              <a:rPr kumimoji="1" lang="ko-KR" altLang="en-US" u="sng" dirty="0" err="1">
                <a:solidFill>
                  <a:srgbClr val="2B2735"/>
                </a:solidFill>
                <a:latin typeface="NanumSquareOTF Bold" panose="020B0600000101010101" pitchFamily="34" charset="-127"/>
                <a:ea typeface="NanumSquareOTF Bold" panose="020B0600000101010101" pitchFamily="34" charset="-127"/>
              </a:rPr>
              <a:t>챗봇</a:t>
            </a:r>
            <a:r>
              <a:rPr kumimoji="1" lang="en-US" altLang="ko-KR" u="sng" dirty="0">
                <a:solidFill>
                  <a:srgbClr val="2B2735"/>
                </a:solidFill>
                <a:latin typeface="NanumSquareOTF Bold" panose="020B0600000101010101" pitchFamily="34" charset="-127"/>
                <a:ea typeface="NanumSquareOTF Bold" panose="020B0600000101010101" pitchFamily="34" charset="-127"/>
              </a:rPr>
              <a:t> </a:t>
            </a:r>
            <a:r>
              <a:rPr kumimoji="1" lang="ko-KR" altLang="en-US" u="sng" dirty="0">
                <a:solidFill>
                  <a:srgbClr val="2B2735"/>
                </a:solidFill>
                <a:latin typeface="NanumSquareOTF Bold" panose="020B0600000101010101" pitchFamily="34" charset="-127"/>
                <a:ea typeface="NanumSquareOTF Bold" panose="020B0600000101010101" pitchFamily="34" charset="-127"/>
              </a:rPr>
              <a:t>구현</a:t>
            </a:r>
          </a:p>
        </p:txBody>
      </p:sp>
      <p:pic>
        <p:nvPicPr>
          <p:cNvPr id="15376" name="Picture 16" descr="채팅 무료 아이콘">
            <a:extLst>
              <a:ext uri="{FF2B5EF4-FFF2-40B4-BE49-F238E27FC236}">
                <a16:creationId xmlns:a16="http://schemas.microsoft.com/office/drawing/2014/main" id="{63984FEB-AD48-CB02-DA7B-C4EE0741D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62826" y="4202598"/>
            <a:ext cx="624454" cy="62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67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3026791" cy="646331"/>
          </a:xfrm>
          <a:prstGeom prst="rect">
            <a:avLst/>
          </a:prstGeom>
          <a:noFill/>
        </p:spPr>
        <p:txBody>
          <a:bodyPr wrap="none" rtlCol="0">
            <a:spAutoFit/>
          </a:bodyPr>
          <a:lstStyle/>
          <a:p>
            <a:r>
              <a:rPr lang="ko-KR" altLang="en-US" sz="3600" spc="-300" dirty="0">
                <a:latin typeface="+mn-ea"/>
              </a:rPr>
              <a:t>서비스 아키텍처</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D8B770D9-C56F-8AED-3615-0E4F50AA2911}"/>
              </a:ext>
            </a:extLst>
          </p:cNvPr>
          <p:cNvGrpSpPr/>
          <p:nvPr/>
        </p:nvGrpSpPr>
        <p:grpSpPr>
          <a:xfrm>
            <a:off x="731640" y="1259461"/>
            <a:ext cx="10952056" cy="5224388"/>
            <a:chOff x="743244" y="1177015"/>
            <a:chExt cx="10952056" cy="5224388"/>
          </a:xfrm>
        </p:grpSpPr>
        <p:grpSp>
          <p:nvGrpSpPr>
            <p:cNvPr id="8" name="그룹 7">
              <a:extLst>
                <a:ext uri="{FF2B5EF4-FFF2-40B4-BE49-F238E27FC236}">
                  <a16:creationId xmlns:a16="http://schemas.microsoft.com/office/drawing/2014/main" id="{94E8FA58-3AFC-59AA-AE43-3555C9A3CE27}"/>
                </a:ext>
              </a:extLst>
            </p:cNvPr>
            <p:cNvGrpSpPr/>
            <p:nvPr/>
          </p:nvGrpSpPr>
          <p:grpSpPr>
            <a:xfrm>
              <a:off x="9767839" y="2390720"/>
              <a:ext cx="885532" cy="660026"/>
              <a:chOff x="10153774" y="1822380"/>
              <a:chExt cx="1366039" cy="1018169"/>
            </a:xfrm>
          </p:grpSpPr>
          <p:sp>
            <p:nvSpPr>
              <p:cNvPr id="66" name="자기 디스크 65">
                <a:extLst>
                  <a:ext uri="{FF2B5EF4-FFF2-40B4-BE49-F238E27FC236}">
                    <a16:creationId xmlns:a16="http://schemas.microsoft.com/office/drawing/2014/main" id="{206DD207-E20E-4BDD-A399-B33DE595B569}"/>
                  </a:ext>
                </a:extLst>
              </p:cNvPr>
              <p:cNvSpPr/>
              <p:nvPr/>
            </p:nvSpPr>
            <p:spPr>
              <a:xfrm>
                <a:off x="10247136" y="1822380"/>
                <a:ext cx="1160098" cy="1018169"/>
              </a:xfrm>
              <a:prstGeom prst="flowChartMagneticDisk">
                <a:avLst/>
              </a:prstGeom>
              <a:solidFill>
                <a:schemeClr val="bg1"/>
              </a:solidFill>
              <a:ln>
                <a:solidFill>
                  <a:srgbClr val="0A2D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67" name="TextBox 66">
                <a:extLst>
                  <a:ext uri="{FF2B5EF4-FFF2-40B4-BE49-F238E27FC236}">
                    <a16:creationId xmlns:a16="http://schemas.microsoft.com/office/drawing/2014/main" id="{CD14B0EF-1A06-7F0E-3C29-5893CBD6C38D}"/>
                  </a:ext>
                </a:extLst>
              </p:cNvPr>
              <p:cNvSpPr txBox="1"/>
              <p:nvPr/>
            </p:nvSpPr>
            <p:spPr>
              <a:xfrm>
                <a:off x="10153774" y="2170475"/>
                <a:ext cx="1366039" cy="617218"/>
              </a:xfrm>
              <a:prstGeom prst="rect">
                <a:avLst/>
              </a:prstGeom>
              <a:noFill/>
            </p:spPr>
            <p:txBody>
              <a:bodyPr wrap="square">
                <a:spAutoFit/>
              </a:bodyPr>
              <a:lstStyle/>
              <a:p>
                <a:pPr algn="ctr"/>
                <a:r>
                  <a:rPr lang="en-US" altLang="ko-KR" sz="1000" b="1" dirty="0">
                    <a:solidFill>
                      <a:srgbClr val="0A2D8B"/>
                    </a:solidFill>
                    <a:latin typeface="NanumSquare Bold" panose="020B0600000101010101" pitchFamily="34" charset="-127"/>
                    <a:ea typeface="NanumSquare Bold" panose="020B0600000101010101" pitchFamily="34" charset="-127"/>
                  </a:rPr>
                  <a:t>User</a:t>
                </a:r>
                <a:br>
                  <a:rPr lang="en-US" altLang="ko-KR" sz="1000" b="1" dirty="0">
                    <a:solidFill>
                      <a:srgbClr val="0A2D8B"/>
                    </a:solidFill>
                    <a:latin typeface="NanumSquare Bold" panose="020B0600000101010101" pitchFamily="34" charset="-127"/>
                    <a:ea typeface="NanumSquare Bold" panose="020B0600000101010101" pitchFamily="34" charset="-127"/>
                  </a:rPr>
                </a:br>
                <a:r>
                  <a:rPr lang="en-US" altLang="ko-KR" sz="1000" b="1" dirty="0">
                    <a:solidFill>
                      <a:srgbClr val="0A2D8B"/>
                    </a:solidFill>
                    <a:latin typeface="NanumSquare Bold" panose="020B0600000101010101" pitchFamily="34" charset="-127"/>
                    <a:ea typeface="NanumSquare Bold" panose="020B0600000101010101" pitchFamily="34" charset="-127"/>
                  </a:rPr>
                  <a:t>DB</a:t>
                </a:r>
              </a:p>
            </p:txBody>
          </p:sp>
        </p:grpSp>
        <p:sp>
          <p:nvSpPr>
            <p:cNvPr id="9" name="모서리가 둥근 직사각형 8">
              <a:extLst>
                <a:ext uri="{FF2B5EF4-FFF2-40B4-BE49-F238E27FC236}">
                  <a16:creationId xmlns:a16="http://schemas.microsoft.com/office/drawing/2014/main" id="{A1E9A501-7C06-18A8-7898-17D24265962F}"/>
                </a:ext>
              </a:extLst>
            </p:cNvPr>
            <p:cNvSpPr/>
            <p:nvPr/>
          </p:nvSpPr>
          <p:spPr>
            <a:xfrm>
              <a:off x="743244" y="1179580"/>
              <a:ext cx="2224017" cy="5221823"/>
            </a:xfrm>
            <a:prstGeom prst="roundRect">
              <a:avLst>
                <a:gd name="adj" fmla="val 6118"/>
              </a:avLst>
            </a:prstGeom>
            <a:noFill/>
            <a:ln w="28575">
              <a:solidFill>
                <a:srgbClr val="4479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solidFill>
                  <a:srgbClr val="4479FD"/>
                </a:solidFill>
              </a:endParaRPr>
            </a:p>
          </p:txBody>
        </p:sp>
        <p:sp>
          <p:nvSpPr>
            <p:cNvPr id="10" name="TextBox 9">
              <a:extLst>
                <a:ext uri="{FF2B5EF4-FFF2-40B4-BE49-F238E27FC236}">
                  <a16:creationId xmlns:a16="http://schemas.microsoft.com/office/drawing/2014/main" id="{2B497B47-9657-AD01-66F3-58F9B57263C7}"/>
                </a:ext>
              </a:extLst>
            </p:cNvPr>
            <p:cNvSpPr txBox="1"/>
            <p:nvPr/>
          </p:nvSpPr>
          <p:spPr>
            <a:xfrm>
              <a:off x="1127492" y="1293961"/>
              <a:ext cx="1366039" cy="369332"/>
            </a:xfrm>
            <a:prstGeom prst="rect">
              <a:avLst/>
            </a:prstGeom>
            <a:noFill/>
          </p:spPr>
          <p:txBody>
            <a:bodyPr wrap="square">
              <a:spAutoFit/>
            </a:bodyPr>
            <a:lstStyle/>
            <a:p>
              <a:pPr algn="ctr"/>
              <a:r>
                <a:rPr lang="en-US" altLang="ko-KR" b="1" dirty="0">
                  <a:solidFill>
                    <a:srgbClr val="6F2784"/>
                  </a:solidFill>
                  <a:latin typeface="NanumSquare Bold" panose="020B0600000101010101" pitchFamily="34" charset="-127"/>
                  <a:ea typeface="NanumSquare Bold" panose="020B0600000101010101" pitchFamily="34" charset="-127"/>
                </a:rPr>
                <a:t>Client</a:t>
              </a:r>
            </a:p>
          </p:txBody>
        </p:sp>
        <p:sp>
          <p:nvSpPr>
            <p:cNvPr id="11" name="모서리가 둥근 직사각형 10">
              <a:extLst>
                <a:ext uri="{FF2B5EF4-FFF2-40B4-BE49-F238E27FC236}">
                  <a16:creationId xmlns:a16="http://schemas.microsoft.com/office/drawing/2014/main" id="{5A1E6CF9-A4DB-16B7-FE83-573B5CEAB9A1}"/>
                </a:ext>
              </a:extLst>
            </p:cNvPr>
            <p:cNvSpPr/>
            <p:nvPr/>
          </p:nvSpPr>
          <p:spPr>
            <a:xfrm>
              <a:off x="3924313" y="1177015"/>
              <a:ext cx="5030531" cy="5221822"/>
            </a:xfrm>
            <a:prstGeom prst="roundRect">
              <a:avLst>
                <a:gd name="adj" fmla="val 3186"/>
              </a:avLst>
            </a:prstGeom>
            <a:noFill/>
            <a:ln w="28575">
              <a:solidFill>
                <a:srgbClr val="4479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12" name="TextBox 11">
              <a:extLst>
                <a:ext uri="{FF2B5EF4-FFF2-40B4-BE49-F238E27FC236}">
                  <a16:creationId xmlns:a16="http://schemas.microsoft.com/office/drawing/2014/main" id="{D81D51CD-7C94-E592-5F89-90797EB87B89}"/>
                </a:ext>
              </a:extLst>
            </p:cNvPr>
            <p:cNvSpPr txBox="1"/>
            <p:nvPr/>
          </p:nvSpPr>
          <p:spPr>
            <a:xfrm>
              <a:off x="5829580" y="1310284"/>
              <a:ext cx="1366039" cy="369332"/>
            </a:xfrm>
            <a:prstGeom prst="rect">
              <a:avLst/>
            </a:prstGeom>
            <a:noFill/>
          </p:spPr>
          <p:txBody>
            <a:bodyPr wrap="square">
              <a:spAutoFit/>
            </a:bodyPr>
            <a:lstStyle/>
            <a:p>
              <a:pPr algn="ctr"/>
              <a:r>
                <a:rPr lang="en-US" altLang="ko-KR" b="1" dirty="0">
                  <a:solidFill>
                    <a:srgbClr val="0A2D8B"/>
                  </a:solidFill>
                  <a:latin typeface="NanumSquare Bold" panose="020B0600000101010101" pitchFamily="34" charset="-127"/>
                  <a:ea typeface="NanumSquare Bold" panose="020B0600000101010101" pitchFamily="34" charset="-127"/>
                </a:rPr>
                <a:t>Server</a:t>
              </a:r>
            </a:p>
          </p:txBody>
        </p:sp>
        <p:cxnSp>
          <p:nvCxnSpPr>
            <p:cNvPr id="13" name="직선 화살표 연결선 12">
              <a:extLst>
                <a:ext uri="{FF2B5EF4-FFF2-40B4-BE49-F238E27FC236}">
                  <a16:creationId xmlns:a16="http://schemas.microsoft.com/office/drawing/2014/main" id="{CAB3C2D9-5EFC-5742-C6A0-5759F3F891C2}"/>
                </a:ext>
              </a:extLst>
            </p:cNvPr>
            <p:cNvCxnSpPr>
              <a:cxnSpLocks/>
            </p:cNvCxnSpPr>
            <p:nvPr/>
          </p:nvCxnSpPr>
          <p:spPr>
            <a:xfrm>
              <a:off x="3136322" y="2752886"/>
              <a:ext cx="720000"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05E39F-F2D9-1097-A8DB-75B03E0A59D9}"/>
                </a:ext>
              </a:extLst>
            </p:cNvPr>
            <p:cNvSpPr txBox="1"/>
            <p:nvPr/>
          </p:nvSpPr>
          <p:spPr>
            <a:xfrm>
              <a:off x="3069603" y="2461836"/>
              <a:ext cx="847628"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Request</a:t>
              </a:r>
            </a:p>
          </p:txBody>
        </p:sp>
        <p:cxnSp>
          <p:nvCxnSpPr>
            <p:cNvPr id="15" name="직선 화살표 연결선 14">
              <a:extLst>
                <a:ext uri="{FF2B5EF4-FFF2-40B4-BE49-F238E27FC236}">
                  <a16:creationId xmlns:a16="http://schemas.microsoft.com/office/drawing/2014/main" id="{3AB21BEF-C33E-1890-39A1-EA4821D3CC35}"/>
                </a:ext>
              </a:extLst>
            </p:cNvPr>
            <p:cNvCxnSpPr>
              <a:cxnSpLocks/>
            </p:cNvCxnSpPr>
            <p:nvPr/>
          </p:nvCxnSpPr>
          <p:spPr>
            <a:xfrm flipH="1">
              <a:off x="3111637" y="3095225"/>
              <a:ext cx="720000"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AD797B1-E49E-17B0-50AC-14D7BC7AAB28}"/>
                </a:ext>
              </a:extLst>
            </p:cNvPr>
            <p:cNvSpPr txBox="1"/>
            <p:nvPr/>
          </p:nvSpPr>
          <p:spPr>
            <a:xfrm>
              <a:off x="3045765" y="3131136"/>
              <a:ext cx="888451"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Response</a:t>
              </a:r>
            </a:p>
          </p:txBody>
        </p:sp>
        <p:grpSp>
          <p:nvGrpSpPr>
            <p:cNvPr id="17" name="그룹 16">
              <a:extLst>
                <a:ext uri="{FF2B5EF4-FFF2-40B4-BE49-F238E27FC236}">
                  <a16:creationId xmlns:a16="http://schemas.microsoft.com/office/drawing/2014/main" id="{BF429FD2-5E8A-93F2-54FA-7F89BA8B082F}"/>
                </a:ext>
              </a:extLst>
            </p:cNvPr>
            <p:cNvGrpSpPr/>
            <p:nvPr/>
          </p:nvGrpSpPr>
          <p:grpSpPr>
            <a:xfrm>
              <a:off x="982111" y="1829722"/>
              <a:ext cx="1740807" cy="4389657"/>
              <a:chOff x="4355193" y="2588857"/>
              <a:chExt cx="1740807" cy="3946868"/>
            </a:xfrm>
          </p:grpSpPr>
          <p:sp>
            <p:nvSpPr>
              <p:cNvPr id="63" name="모서리가 둥근 직사각형 62">
                <a:extLst>
                  <a:ext uri="{FF2B5EF4-FFF2-40B4-BE49-F238E27FC236}">
                    <a16:creationId xmlns:a16="http://schemas.microsoft.com/office/drawing/2014/main" id="{C1F9CFDA-9DBC-A008-5E0E-76C94929A36C}"/>
                  </a:ext>
                </a:extLst>
              </p:cNvPr>
              <p:cNvSpPr/>
              <p:nvPr/>
            </p:nvSpPr>
            <p:spPr>
              <a:xfrm>
                <a:off x="4355193" y="2588857"/>
                <a:ext cx="1740807" cy="3946868"/>
              </a:xfrm>
              <a:prstGeom prst="roundRect">
                <a:avLst>
                  <a:gd name="adj" fmla="val 10472"/>
                </a:avLst>
              </a:prstGeom>
              <a:noFill/>
              <a:ln w="28575">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64" name="TextBox 63">
                <a:extLst>
                  <a:ext uri="{FF2B5EF4-FFF2-40B4-BE49-F238E27FC236}">
                    <a16:creationId xmlns:a16="http://schemas.microsoft.com/office/drawing/2014/main" id="{C0C9F944-DDEC-E3A9-85E3-BD211A0E35AE}"/>
                  </a:ext>
                </a:extLst>
              </p:cNvPr>
              <p:cNvSpPr txBox="1"/>
              <p:nvPr/>
            </p:nvSpPr>
            <p:spPr>
              <a:xfrm>
                <a:off x="4500491" y="2698525"/>
                <a:ext cx="1366039" cy="338554"/>
              </a:xfrm>
              <a:prstGeom prst="rect">
                <a:avLst/>
              </a:prstGeom>
              <a:noFill/>
            </p:spPr>
            <p:txBody>
              <a:bodyPr wrap="square">
                <a:spAutoFit/>
              </a:bodyPr>
              <a:lstStyle/>
              <a:p>
                <a:pPr algn="ctr"/>
                <a:r>
                  <a:rPr lang="en-US" altLang="ko-KR" sz="1600" b="1" dirty="0">
                    <a:solidFill>
                      <a:srgbClr val="0A2D8B"/>
                    </a:solidFill>
                    <a:latin typeface="NanumSquare Bold" panose="020B0600000101010101" pitchFamily="34" charset="-127"/>
                    <a:ea typeface="NanumSquare Bold" panose="020B0600000101010101" pitchFamily="34" charset="-127"/>
                  </a:rPr>
                  <a:t>Front-End</a:t>
                </a:r>
              </a:p>
            </p:txBody>
          </p:sp>
          <p:pic>
            <p:nvPicPr>
              <p:cNvPr id="65" name="그림 64">
                <a:extLst>
                  <a:ext uri="{FF2B5EF4-FFF2-40B4-BE49-F238E27FC236}">
                    <a16:creationId xmlns:a16="http://schemas.microsoft.com/office/drawing/2014/main" id="{37BF48A7-24EF-DA45-99F4-E5D099271270}"/>
                  </a:ext>
                </a:extLst>
              </p:cNvPr>
              <p:cNvPicPr>
                <a:picLocks noChangeAspect="1"/>
              </p:cNvPicPr>
              <p:nvPr/>
            </p:nvPicPr>
            <p:blipFill>
              <a:blip r:embed="rId2"/>
              <a:stretch>
                <a:fillRect/>
              </a:stretch>
            </p:blipFill>
            <p:spPr>
              <a:xfrm>
                <a:off x="4481613" y="4384846"/>
                <a:ext cx="1441668" cy="415821"/>
              </a:xfrm>
              <a:prstGeom prst="rect">
                <a:avLst/>
              </a:prstGeom>
            </p:spPr>
          </p:pic>
        </p:grpSp>
        <p:grpSp>
          <p:nvGrpSpPr>
            <p:cNvPr id="18" name="그룹 17">
              <a:extLst>
                <a:ext uri="{FF2B5EF4-FFF2-40B4-BE49-F238E27FC236}">
                  <a16:creationId xmlns:a16="http://schemas.microsoft.com/office/drawing/2014/main" id="{6D3C3115-C396-3EDB-DD04-9BF411984EBA}"/>
                </a:ext>
              </a:extLst>
            </p:cNvPr>
            <p:cNvGrpSpPr/>
            <p:nvPr/>
          </p:nvGrpSpPr>
          <p:grpSpPr>
            <a:xfrm>
              <a:off x="4041985" y="4122049"/>
              <a:ext cx="7123984" cy="2097330"/>
              <a:chOff x="3916008" y="4425495"/>
              <a:chExt cx="7032141" cy="2097330"/>
            </a:xfrm>
          </p:grpSpPr>
          <p:sp>
            <p:nvSpPr>
              <p:cNvPr id="56" name="모서리가 둥근 직사각형 55">
                <a:extLst>
                  <a:ext uri="{FF2B5EF4-FFF2-40B4-BE49-F238E27FC236}">
                    <a16:creationId xmlns:a16="http://schemas.microsoft.com/office/drawing/2014/main" id="{62F558BF-651F-D759-92AC-E4A7A8D95B74}"/>
                  </a:ext>
                </a:extLst>
              </p:cNvPr>
              <p:cNvSpPr/>
              <p:nvPr/>
            </p:nvSpPr>
            <p:spPr>
              <a:xfrm>
                <a:off x="6567453" y="4561331"/>
                <a:ext cx="1767810" cy="1763832"/>
              </a:xfrm>
              <a:prstGeom prst="roundRect">
                <a:avLst>
                  <a:gd name="adj" fmla="val 7814"/>
                </a:avLst>
              </a:prstGeom>
              <a:noFill/>
              <a:ln w="28575">
                <a:solidFill>
                  <a:srgbClr val="4479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p>
            </p:txBody>
          </p:sp>
          <p:sp>
            <p:nvSpPr>
              <p:cNvPr id="57" name="TextBox 56">
                <a:extLst>
                  <a:ext uri="{FF2B5EF4-FFF2-40B4-BE49-F238E27FC236}">
                    <a16:creationId xmlns:a16="http://schemas.microsoft.com/office/drawing/2014/main" id="{903DCF36-2BC4-6E08-24C6-51C6BB9DE8A2}"/>
                  </a:ext>
                </a:extLst>
              </p:cNvPr>
              <p:cNvSpPr txBox="1"/>
              <p:nvPr/>
            </p:nvSpPr>
            <p:spPr>
              <a:xfrm>
                <a:off x="6784041" y="4683451"/>
                <a:ext cx="1366039" cy="307777"/>
              </a:xfrm>
              <a:prstGeom prst="rect">
                <a:avLst/>
              </a:prstGeom>
              <a:noFill/>
            </p:spPr>
            <p:txBody>
              <a:bodyPr wrap="square">
                <a:spAutoFit/>
              </a:bodyPr>
              <a:lstStyle/>
              <a:p>
                <a:pPr algn="ctr"/>
                <a:r>
                  <a:rPr lang="en-US" altLang="ko-KR" sz="1400" b="1" dirty="0">
                    <a:solidFill>
                      <a:srgbClr val="0A2D8B"/>
                    </a:solidFill>
                    <a:latin typeface="NanumSquare Bold" panose="020B0600000101010101" pitchFamily="34" charset="-127"/>
                    <a:ea typeface="NanumSquare Bold" panose="020B0600000101010101" pitchFamily="34" charset="-127"/>
                  </a:rPr>
                  <a:t>Retriever</a:t>
                </a:r>
              </a:p>
            </p:txBody>
          </p:sp>
          <p:pic>
            <p:nvPicPr>
              <p:cNvPr id="58" name="그림 57">
                <a:extLst>
                  <a:ext uri="{FF2B5EF4-FFF2-40B4-BE49-F238E27FC236}">
                    <a16:creationId xmlns:a16="http://schemas.microsoft.com/office/drawing/2014/main" id="{9DF26DC0-206E-BA35-1311-53AF338ABBAB}"/>
                  </a:ext>
                </a:extLst>
              </p:cNvPr>
              <p:cNvPicPr>
                <a:picLocks noChangeAspect="1"/>
              </p:cNvPicPr>
              <p:nvPr/>
            </p:nvPicPr>
            <p:blipFill>
              <a:blip r:embed="rId3"/>
              <a:stretch>
                <a:fillRect/>
              </a:stretch>
            </p:blipFill>
            <p:spPr>
              <a:xfrm>
                <a:off x="6678278" y="5218779"/>
                <a:ext cx="1511115" cy="385515"/>
              </a:xfrm>
              <a:prstGeom prst="rect">
                <a:avLst/>
              </a:prstGeom>
            </p:spPr>
          </p:pic>
          <p:pic>
            <p:nvPicPr>
              <p:cNvPr id="59" name="Picture 4">
                <a:extLst>
                  <a:ext uri="{FF2B5EF4-FFF2-40B4-BE49-F238E27FC236}">
                    <a16:creationId xmlns:a16="http://schemas.microsoft.com/office/drawing/2014/main" id="{06ACEC07-A41B-C92D-8D6D-4483FC894C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1058" y="6074283"/>
                <a:ext cx="1107091" cy="29983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63B354F2-B0EF-3269-89B3-A67C16D1E5C5}"/>
                  </a:ext>
                </a:extLst>
              </p:cNvPr>
              <p:cNvSpPr txBox="1"/>
              <p:nvPr/>
            </p:nvSpPr>
            <p:spPr>
              <a:xfrm>
                <a:off x="3916008" y="4594583"/>
                <a:ext cx="2243315" cy="338554"/>
              </a:xfrm>
              <a:prstGeom prst="rect">
                <a:avLst/>
              </a:prstGeom>
              <a:noFill/>
            </p:spPr>
            <p:txBody>
              <a:bodyPr wrap="square">
                <a:spAutoFit/>
              </a:bodyPr>
              <a:lstStyle/>
              <a:p>
                <a:pPr algn="ctr"/>
                <a:r>
                  <a:rPr lang="en-US" altLang="ko-KR" sz="1600" b="1" dirty="0">
                    <a:solidFill>
                      <a:srgbClr val="0A2D8B"/>
                    </a:solidFill>
                    <a:latin typeface="NanumSquare Bold" panose="020B0600000101010101" pitchFamily="34" charset="-127"/>
                    <a:ea typeface="NanumSquare Bold" panose="020B0600000101010101" pitchFamily="34" charset="-127"/>
                  </a:rPr>
                  <a:t>Chatbot Server</a:t>
                </a:r>
              </a:p>
            </p:txBody>
          </p:sp>
          <p:sp>
            <p:nvSpPr>
              <p:cNvPr id="61" name="모서리가 둥근 직사각형 60">
                <a:extLst>
                  <a:ext uri="{FF2B5EF4-FFF2-40B4-BE49-F238E27FC236}">
                    <a16:creationId xmlns:a16="http://schemas.microsoft.com/office/drawing/2014/main" id="{8029F59C-1488-51BE-41EA-E5327E4FB34B}"/>
                  </a:ext>
                </a:extLst>
              </p:cNvPr>
              <p:cNvSpPr/>
              <p:nvPr/>
            </p:nvSpPr>
            <p:spPr>
              <a:xfrm>
                <a:off x="4032471" y="4425495"/>
                <a:ext cx="4514369" cy="2097330"/>
              </a:xfrm>
              <a:prstGeom prst="roundRect">
                <a:avLst>
                  <a:gd name="adj" fmla="val 5479"/>
                </a:avLst>
              </a:prstGeom>
              <a:noFill/>
              <a:ln w="28575">
                <a:solidFill>
                  <a:schemeClr val="bg1">
                    <a:lumMod val="50000"/>
                  </a:schemeClr>
                </a:solidFill>
                <a:prstDash val="sysDo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kumimoji="1" lang="x-none" altLang="en-US"/>
              </a:p>
            </p:txBody>
          </p:sp>
          <p:pic>
            <p:nvPicPr>
              <p:cNvPr id="62" name="Picture 12" descr="Welcome to Flask — Flask Documentation (3.0.x)">
                <a:extLst>
                  <a:ext uri="{FF2B5EF4-FFF2-40B4-BE49-F238E27FC236}">
                    <a16:creationId xmlns:a16="http://schemas.microsoft.com/office/drawing/2014/main" id="{56E7EBCD-B911-03A9-B69C-FB80D37DF3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8484" y="5417434"/>
                <a:ext cx="1015118" cy="328517"/>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descr="AWS Marketplace: MongoDB Atlas (pay-as-you-go)">
              <a:extLst>
                <a:ext uri="{FF2B5EF4-FFF2-40B4-BE49-F238E27FC236}">
                  <a16:creationId xmlns:a16="http://schemas.microsoft.com/office/drawing/2014/main" id="{6CF5763B-6035-E5CC-450F-CEB39E8E1D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9673" y="3459635"/>
              <a:ext cx="1077439" cy="404740"/>
            </a:xfrm>
            <a:prstGeom prst="rect">
              <a:avLst/>
            </a:prstGeom>
            <a:noFill/>
            <a:extLst>
              <a:ext uri="{909E8E84-426E-40DD-AFC4-6F175D3DCCD1}">
                <a14:hiddenFill xmlns:a14="http://schemas.microsoft.com/office/drawing/2010/main">
                  <a:solidFill>
                    <a:srgbClr val="FFFFFF"/>
                  </a:solidFill>
                </a14:hiddenFill>
              </a:ext>
            </a:extLst>
          </p:spPr>
        </p:pic>
        <p:sp>
          <p:nvSpPr>
            <p:cNvPr id="20" name="모서리가 둥근 직사각형 19">
              <a:extLst>
                <a:ext uri="{FF2B5EF4-FFF2-40B4-BE49-F238E27FC236}">
                  <a16:creationId xmlns:a16="http://schemas.microsoft.com/office/drawing/2014/main" id="{6BE23340-A7B9-6327-37DB-8BA5C9D63B8E}"/>
                </a:ext>
              </a:extLst>
            </p:cNvPr>
            <p:cNvSpPr/>
            <p:nvPr/>
          </p:nvSpPr>
          <p:spPr>
            <a:xfrm>
              <a:off x="9568408" y="1177015"/>
              <a:ext cx="2120541" cy="3714341"/>
            </a:xfrm>
            <a:prstGeom prst="roundRect">
              <a:avLst>
                <a:gd name="adj" fmla="val 7977"/>
              </a:avLst>
            </a:prstGeom>
            <a:noFill/>
            <a:ln w="28575">
              <a:solidFill>
                <a:srgbClr val="4479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solidFill>
                  <a:srgbClr val="4479FD"/>
                </a:solidFill>
              </a:endParaRPr>
            </a:p>
          </p:txBody>
        </p:sp>
        <p:sp>
          <p:nvSpPr>
            <p:cNvPr id="21" name="TextBox 20">
              <a:extLst>
                <a:ext uri="{FF2B5EF4-FFF2-40B4-BE49-F238E27FC236}">
                  <a16:creationId xmlns:a16="http://schemas.microsoft.com/office/drawing/2014/main" id="{1911173A-00A4-D1DC-423A-6DE870E8543C}"/>
                </a:ext>
              </a:extLst>
            </p:cNvPr>
            <p:cNvSpPr txBox="1"/>
            <p:nvPr/>
          </p:nvSpPr>
          <p:spPr>
            <a:xfrm>
              <a:off x="9945658" y="1330866"/>
              <a:ext cx="1366039" cy="369332"/>
            </a:xfrm>
            <a:prstGeom prst="rect">
              <a:avLst/>
            </a:prstGeom>
            <a:noFill/>
          </p:spPr>
          <p:txBody>
            <a:bodyPr wrap="square">
              <a:spAutoFit/>
            </a:bodyPr>
            <a:lstStyle/>
            <a:p>
              <a:pPr algn="ctr"/>
              <a:r>
                <a:rPr lang="en-US" altLang="ko-KR" b="1" dirty="0">
                  <a:solidFill>
                    <a:srgbClr val="0A2D8B"/>
                  </a:solidFill>
                  <a:latin typeface="NanumSquare Bold" panose="020B0600000101010101" pitchFamily="34" charset="-127"/>
                  <a:ea typeface="NanumSquare Bold" panose="020B0600000101010101" pitchFamily="34" charset="-127"/>
                </a:rPr>
                <a:t>Database</a:t>
              </a:r>
            </a:p>
          </p:txBody>
        </p:sp>
        <p:cxnSp>
          <p:nvCxnSpPr>
            <p:cNvPr id="22" name="직선 연결선[R] 21">
              <a:extLst>
                <a:ext uri="{FF2B5EF4-FFF2-40B4-BE49-F238E27FC236}">
                  <a16:creationId xmlns:a16="http://schemas.microsoft.com/office/drawing/2014/main" id="{4EFA1140-F4CC-491B-6BFA-C581E2D5387D}"/>
                </a:ext>
              </a:extLst>
            </p:cNvPr>
            <p:cNvCxnSpPr>
              <a:cxnSpLocks/>
              <a:stCxn id="24" idx="6"/>
            </p:cNvCxnSpPr>
            <p:nvPr/>
          </p:nvCxnSpPr>
          <p:spPr>
            <a:xfrm>
              <a:off x="8496310" y="2181714"/>
              <a:ext cx="1455699" cy="0"/>
            </a:xfrm>
            <a:prstGeom prst="line">
              <a:avLst/>
            </a:prstGeom>
            <a:ln w="28575">
              <a:solidFill>
                <a:srgbClr val="4479FD"/>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267BB9A4-12B0-51DF-B1AF-9CF01C9F66EA}"/>
                </a:ext>
              </a:extLst>
            </p:cNvPr>
            <p:cNvSpPr>
              <a:spLocks noChangeAspect="1"/>
            </p:cNvSpPr>
            <p:nvPr/>
          </p:nvSpPr>
          <p:spPr>
            <a:xfrm>
              <a:off x="9895103" y="2130138"/>
              <a:ext cx="108000" cy="108000"/>
            </a:xfrm>
            <a:prstGeom prst="ellipse">
              <a:avLst/>
            </a:prstGeom>
            <a:solidFill>
              <a:srgbClr val="447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타원 23">
              <a:extLst>
                <a:ext uri="{FF2B5EF4-FFF2-40B4-BE49-F238E27FC236}">
                  <a16:creationId xmlns:a16="http://schemas.microsoft.com/office/drawing/2014/main" id="{A2493807-A7EF-AE9E-1E5B-1733E2A1E6AE}"/>
                </a:ext>
              </a:extLst>
            </p:cNvPr>
            <p:cNvSpPr>
              <a:spLocks noChangeAspect="1"/>
            </p:cNvSpPr>
            <p:nvPr/>
          </p:nvSpPr>
          <p:spPr>
            <a:xfrm>
              <a:off x="8388310" y="2127714"/>
              <a:ext cx="108000" cy="108000"/>
            </a:xfrm>
            <a:prstGeom prst="ellipse">
              <a:avLst/>
            </a:prstGeom>
            <a:solidFill>
              <a:srgbClr val="447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5" name="직선 연결선[R] 24">
              <a:extLst>
                <a:ext uri="{FF2B5EF4-FFF2-40B4-BE49-F238E27FC236}">
                  <a16:creationId xmlns:a16="http://schemas.microsoft.com/office/drawing/2014/main" id="{FE159B79-3E4C-3272-299C-B9A1B796E823}"/>
                </a:ext>
              </a:extLst>
            </p:cNvPr>
            <p:cNvCxnSpPr>
              <a:cxnSpLocks/>
            </p:cNvCxnSpPr>
            <p:nvPr/>
          </p:nvCxnSpPr>
          <p:spPr>
            <a:xfrm>
              <a:off x="8432035" y="4534658"/>
              <a:ext cx="1463068" cy="0"/>
            </a:xfrm>
            <a:prstGeom prst="line">
              <a:avLst/>
            </a:prstGeom>
            <a:ln w="28575">
              <a:solidFill>
                <a:srgbClr val="4479FD"/>
              </a:solidFill>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51805642-C39D-363F-396E-CA3A4B006543}"/>
                </a:ext>
              </a:extLst>
            </p:cNvPr>
            <p:cNvSpPr>
              <a:spLocks noChangeAspect="1"/>
            </p:cNvSpPr>
            <p:nvPr/>
          </p:nvSpPr>
          <p:spPr>
            <a:xfrm>
              <a:off x="8392874" y="4483987"/>
              <a:ext cx="108000" cy="108000"/>
            </a:xfrm>
            <a:prstGeom prst="ellipse">
              <a:avLst/>
            </a:prstGeom>
            <a:solidFill>
              <a:srgbClr val="447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7" name="모서리가 둥근 직사각형 26">
              <a:extLst>
                <a:ext uri="{FF2B5EF4-FFF2-40B4-BE49-F238E27FC236}">
                  <a16:creationId xmlns:a16="http://schemas.microsoft.com/office/drawing/2014/main" id="{EA9AD403-7667-CDF1-DB7C-48C8232DC450}"/>
                </a:ext>
              </a:extLst>
            </p:cNvPr>
            <p:cNvSpPr/>
            <p:nvPr/>
          </p:nvSpPr>
          <p:spPr>
            <a:xfrm>
              <a:off x="9574759" y="5116679"/>
              <a:ext cx="2120541" cy="1282151"/>
            </a:xfrm>
            <a:prstGeom prst="roundRect">
              <a:avLst>
                <a:gd name="adj" fmla="val 10745"/>
              </a:avLst>
            </a:prstGeom>
            <a:noFill/>
            <a:ln w="28575">
              <a:solidFill>
                <a:srgbClr val="4479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x-none" altLang="en-US">
                <a:solidFill>
                  <a:srgbClr val="4479FD"/>
                </a:solidFill>
              </a:endParaRPr>
            </a:p>
          </p:txBody>
        </p:sp>
        <p:grpSp>
          <p:nvGrpSpPr>
            <p:cNvPr id="28" name="그룹 27">
              <a:extLst>
                <a:ext uri="{FF2B5EF4-FFF2-40B4-BE49-F238E27FC236}">
                  <a16:creationId xmlns:a16="http://schemas.microsoft.com/office/drawing/2014/main" id="{63277486-12BA-27F0-8BAD-730FD8938B2A}"/>
                </a:ext>
              </a:extLst>
            </p:cNvPr>
            <p:cNvGrpSpPr/>
            <p:nvPr/>
          </p:nvGrpSpPr>
          <p:grpSpPr>
            <a:xfrm>
              <a:off x="10197937" y="3931685"/>
              <a:ext cx="885532" cy="660026"/>
              <a:chOff x="10153774" y="1822380"/>
              <a:chExt cx="1366039" cy="1018169"/>
            </a:xfrm>
          </p:grpSpPr>
          <p:sp>
            <p:nvSpPr>
              <p:cNvPr id="54" name="자기 디스크 53">
                <a:extLst>
                  <a:ext uri="{FF2B5EF4-FFF2-40B4-BE49-F238E27FC236}">
                    <a16:creationId xmlns:a16="http://schemas.microsoft.com/office/drawing/2014/main" id="{D5070457-55D4-D6BF-42CC-BC6F9E8D3937}"/>
                  </a:ext>
                </a:extLst>
              </p:cNvPr>
              <p:cNvSpPr/>
              <p:nvPr/>
            </p:nvSpPr>
            <p:spPr>
              <a:xfrm>
                <a:off x="10247136" y="1822380"/>
                <a:ext cx="1160098" cy="1018169"/>
              </a:xfrm>
              <a:prstGeom prst="flowChartMagneticDisk">
                <a:avLst/>
              </a:prstGeom>
              <a:solidFill>
                <a:schemeClr val="bg1"/>
              </a:solidFill>
              <a:ln>
                <a:solidFill>
                  <a:srgbClr val="0A2D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55" name="TextBox 54">
                <a:extLst>
                  <a:ext uri="{FF2B5EF4-FFF2-40B4-BE49-F238E27FC236}">
                    <a16:creationId xmlns:a16="http://schemas.microsoft.com/office/drawing/2014/main" id="{5D327F8B-E51B-68E2-F840-6576FFE8A5F3}"/>
                  </a:ext>
                </a:extLst>
              </p:cNvPr>
              <p:cNvSpPr txBox="1"/>
              <p:nvPr/>
            </p:nvSpPr>
            <p:spPr>
              <a:xfrm>
                <a:off x="10153774" y="2170475"/>
                <a:ext cx="1366039" cy="617218"/>
              </a:xfrm>
              <a:prstGeom prst="rect">
                <a:avLst/>
              </a:prstGeom>
              <a:noFill/>
            </p:spPr>
            <p:txBody>
              <a:bodyPr wrap="square">
                <a:spAutoFit/>
              </a:bodyPr>
              <a:lstStyle/>
              <a:p>
                <a:pPr algn="ctr"/>
                <a:r>
                  <a:rPr lang="en-US" altLang="ko-KR" sz="1000" b="1" dirty="0">
                    <a:solidFill>
                      <a:srgbClr val="0A2D8B"/>
                    </a:solidFill>
                    <a:latin typeface="NanumSquare Bold" panose="020B0600000101010101" pitchFamily="34" charset="-127"/>
                    <a:ea typeface="NanumSquare Bold" panose="020B0600000101010101" pitchFamily="34" charset="-127"/>
                  </a:rPr>
                  <a:t>Interior</a:t>
                </a:r>
                <a:br>
                  <a:rPr lang="en-US" altLang="ko-KR" sz="1000" b="1" dirty="0">
                    <a:solidFill>
                      <a:srgbClr val="0A2D8B"/>
                    </a:solidFill>
                    <a:latin typeface="NanumSquare Bold" panose="020B0600000101010101" pitchFamily="34" charset="-127"/>
                    <a:ea typeface="NanumSquare Bold" panose="020B0600000101010101" pitchFamily="34" charset="-127"/>
                  </a:rPr>
                </a:br>
                <a:r>
                  <a:rPr lang="en-US" altLang="ko-KR" sz="1000" b="1" dirty="0">
                    <a:solidFill>
                      <a:srgbClr val="0A2D8B"/>
                    </a:solidFill>
                    <a:latin typeface="NanumSquare Bold" panose="020B0600000101010101" pitchFamily="34" charset="-127"/>
                    <a:ea typeface="NanumSquare Bold" panose="020B0600000101010101" pitchFamily="34" charset="-127"/>
                  </a:rPr>
                  <a:t>DB</a:t>
                </a:r>
              </a:p>
            </p:txBody>
          </p:sp>
        </p:grpSp>
        <p:sp>
          <p:nvSpPr>
            <p:cNvPr id="29" name="TextBox 28">
              <a:extLst>
                <a:ext uri="{FF2B5EF4-FFF2-40B4-BE49-F238E27FC236}">
                  <a16:creationId xmlns:a16="http://schemas.microsoft.com/office/drawing/2014/main" id="{1992DF4C-4953-AA4C-3BA0-852B05E3D396}"/>
                </a:ext>
              </a:extLst>
            </p:cNvPr>
            <p:cNvSpPr txBox="1"/>
            <p:nvPr/>
          </p:nvSpPr>
          <p:spPr>
            <a:xfrm>
              <a:off x="9952009" y="5220320"/>
              <a:ext cx="1366039" cy="369332"/>
            </a:xfrm>
            <a:prstGeom prst="rect">
              <a:avLst/>
            </a:prstGeom>
            <a:noFill/>
          </p:spPr>
          <p:txBody>
            <a:bodyPr wrap="square">
              <a:spAutoFit/>
            </a:bodyPr>
            <a:lstStyle/>
            <a:p>
              <a:pPr algn="ctr"/>
              <a:r>
                <a:rPr lang="en-US" altLang="ko-KR" b="1" dirty="0">
                  <a:solidFill>
                    <a:srgbClr val="0A2D8B"/>
                  </a:solidFill>
                  <a:latin typeface="NanumSquare Bold" panose="020B0600000101010101" pitchFamily="34" charset="-127"/>
                  <a:ea typeface="NanumSquare Bold" panose="020B0600000101010101" pitchFamily="34" charset="-127"/>
                </a:rPr>
                <a:t>LLM API</a:t>
              </a:r>
            </a:p>
          </p:txBody>
        </p:sp>
        <p:cxnSp>
          <p:nvCxnSpPr>
            <p:cNvPr id="30" name="직선 화살표 연결선 29">
              <a:extLst>
                <a:ext uri="{FF2B5EF4-FFF2-40B4-BE49-F238E27FC236}">
                  <a16:creationId xmlns:a16="http://schemas.microsoft.com/office/drawing/2014/main" id="{51B97061-ADC1-22D3-7933-6CFD04C661C3}"/>
                </a:ext>
              </a:extLst>
            </p:cNvPr>
            <p:cNvCxnSpPr>
              <a:cxnSpLocks/>
            </p:cNvCxnSpPr>
            <p:nvPr/>
          </p:nvCxnSpPr>
          <p:spPr>
            <a:xfrm>
              <a:off x="9065905" y="5559420"/>
              <a:ext cx="403177"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139E41-87DE-7CF9-9ED3-25B666F28E82}"/>
                </a:ext>
              </a:extLst>
            </p:cNvPr>
            <p:cNvSpPr txBox="1"/>
            <p:nvPr/>
          </p:nvSpPr>
          <p:spPr>
            <a:xfrm>
              <a:off x="8853937" y="5300848"/>
              <a:ext cx="847628"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Prompt</a:t>
              </a:r>
            </a:p>
          </p:txBody>
        </p:sp>
        <p:cxnSp>
          <p:nvCxnSpPr>
            <p:cNvPr id="33" name="직선 화살표 연결선 32">
              <a:extLst>
                <a:ext uri="{FF2B5EF4-FFF2-40B4-BE49-F238E27FC236}">
                  <a16:creationId xmlns:a16="http://schemas.microsoft.com/office/drawing/2014/main" id="{FD024639-FFAD-2436-58DD-F833B6725353}"/>
                </a:ext>
              </a:extLst>
            </p:cNvPr>
            <p:cNvCxnSpPr>
              <a:cxnSpLocks/>
            </p:cNvCxnSpPr>
            <p:nvPr/>
          </p:nvCxnSpPr>
          <p:spPr>
            <a:xfrm flipH="1">
              <a:off x="9041220" y="5807703"/>
              <a:ext cx="427862"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71A1B51-49F0-6365-7AC2-1EC8E2CC1B6B}"/>
                </a:ext>
              </a:extLst>
            </p:cNvPr>
            <p:cNvSpPr txBox="1"/>
            <p:nvPr/>
          </p:nvSpPr>
          <p:spPr>
            <a:xfrm>
              <a:off x="8919031" y="5820420"/>
              <a:ext cx="667984"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Answer</a:t>
              </a:r>
            </a:p>
          </p:txBody>
        </p:sp>
        <p:pic>
          <p:nvPicPr>
            <p:cNvPr id="35" name="Picture 2" descr="leaflet - npm">
              <a:extLst>
                <a:ext uri="{FF2B5EF4-FFF2-40B4-BE49-F238E27FC236}">
                  <a16:creationId xmlns:a16="http://schemas.microsoft.com/office/drawing/2014/main" id="{74E3E5C0-21C3-5971-0335-BEB53860A6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346" y="4441893"/>
              <a:ext cx="1232599" cy="3251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Vue.js 기본 사용법">
              <a:hlinkClick r:id="rId8"/>
              <a:extLst>
                <a:ext uri="{FF2B5EF4-FFF2-40B4-BE49-F238E27FC236}">
                  <a16:creationId xmlns:a16="http://schemas.microsoft.com/office/drawing/2014/main" id="{D84CF112-8CBE-1844-6E1C-A9B9F32648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6357" y="3216835"/>
              <a:ext cx="1156882" cy="69413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직선 화살표 연결선 36">
              <a:extLst>
                <a:ext uri="{FF2B5EF4-FFF2-40B4-BE49-F238E27FC236}">
                  <a16:creationId xmlns:a16="http://schemas.microsoft.com/office/drawing/2014/main" id="{A5FE7875-090C-F658-6254-DF6BECAFE1BE}"/>
                </a:ext>
              </a:extLst>
            </p:cNvPr>
            <p:cNvCxnSpPr>
              <a:cxnSpLocks/>
            </p:cNvCxnSpPr>
            <p:nvPr/>
          </p:nvCxnSpPr>
          <p:spPr>
            <a:xfrm>
              <a:off x="3141541" y="5233506"/>
              <a:ext cx="720000"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CF2BCD8-3592-483E-8A6F-82707B37F56B}"/>
                </a:ext>
              </a:extLst>
            </p:cNvPr>
            <p:cNvSpPr txBox="1"/>
            <p:nvPr/>
          </p:nvSpPr>
          <p:spPr>
            <a:xfrm>
              <a:off x="3074822" y="4942456"/>
              <a:ext cx="847628"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Query</a:t>
              </a:r>
            </a:p>
          </p:txBody>
        </p:sp>
        <p:cxnSp>
          <p:nvCxnSpPr>
            <p:cNvPr id="39" name="직선 화살표 연결선 38">
              <a:extLst>
                <a:ext uri="{FF2B5EF4-FFF2-40B4-BE49-F238E27FC236}">
                  <a16:creationId xmlns:a16="http://schemas.microsoft.com/office/drawing/2014/main" id="{377F82D8-A2CD-F9FB-A6EF-978F01AAA88E}"/>
                </a:ext>
              </a:extLst>
            </p:cNvPr>
            <p:cNvCxnSpPr>
              <a:cxnSpLocks/>
            </p:cNvCxnSpPr>
            <p:nvPr/>
          </p:nvCxnSpPr>
          <p:spPr>
            <a:xfrm flipH="1">
              <a:off x="3116856" y="5575845"/>
              <a:ext cx="720000" cy="0"/>
            </a:xfrm>
            <a:prstGeom prst="straightConnector1">
              <a:avLst/>
            </a:prstGeom>
            <a:ln w="28575">
              <a:solidFill>
                <a:srgbClr val="4479FD"/>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AC2686-568B-D59A-5456-287FB1A667B0}"/>
                </a:ext>
              </a:extLst>
            </p:cNvPr>
            <p:cNvSpPr txBox="1"/>
            <p:nvPr/>
          </p:nvSpPr>
          <p:spPr>
            <a:xfrm>
              <a:off x="3050984" y="5611756"/>
              <a:ext cx="888451" cy="266355"/>
            </a:xfrm>
            <a:prstGeom prst="rect">
              <a:avLst/>
            </a:prstGeom>
            <a:noFill/>
          </p:spPr>
          <p:txBody>
            <a:bodyPr wrap="square">
              <a:spAutoFit/>
            </a:bodyPr>
            <a:lstStyle/>
            <a:p>
              <a:pPr algn="ctr">
                <a:lnSpc>
                  <a:spcPct val="120000"/>
                </a:lnSpc>
              </a:pPr>
              <a:r>
                <a:rPr lang="en-US" altLang="ko-KR" sz="1000" dirty="0">
                  <a:latin typeface="NanumSquare Bold" panose="020B0600000101010101" pitchFamily="34" charset="-127"/>
                  <a:ea typeface="NanumSquare Bold" panose="020B0600000101010101" pitchFamily="34" charset="-127"/>
                </a:rPr>
                <a:t>Answer</a:t>
              </a:r>
            </a:p>
          </p:txBody>
        </p:sp>
        <p:pic>
          <p:nvPicPr>
            <p:cNvPr id="41" name="Picture 9" descr="AI 개발, 운영, 그리고 도커 (docker)">
              <a:extLst>
                <a:ext uri="{FF2B5EF4-FFF2-40B4-BE49-F238E27FC236}">
                  <a16:creationId xmlns:a16="http://schemas.microsoft.com/office/drawing/2014/main" id="{5E622B68-DE55-B27F-848A-5FB01E9136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8608" y="3974453"/>
              <a:ext cx="535611" cy="37614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061C5CB-1365-7B77-CD00-9674207E7144}"/>
                </a:ext>
              </a:extLst>
            </p:cNvPr>
            <p:cNvSpPr txBox="1"/>
            <p:nvPr/>
          </p:nvSpPr>
          <p:spPr>
            <a:xfrm>
              <a:off x="3875266" y="1991102"/>
              <a:ext cx="3387425" cy="338554"/>
            </a:xfrm>
            <a:prstGeom prst="rect">
              <a:avLst/>
            </a:prstGeom>
            <a:noFill/>
          </p:spPr>
          <p:txBody>
            <a:bodyPr wrap="square">
              <a:spAutoFit/>
            </a:bodyPr>
            <a:lstStyle/>
            <a:p>
              <a:pPr algn="ctr"/>
              <a:r>
                <a:rPr lang="en-US" altLang="ko-KR" sz="1600" b="1" dirty="0">
                  <a:solidFill>
                    <a:srgbClr val="0A2D8B"/>
                  </a:solidFill>
                  <a:latin typeface="NanumSquare Bold" panose="020B0600000101010101" pitchFamily="34" charset="-127"/>
                  <a:ea typeface="NanumSquare Bold" panose="020B0600000101010101" pitchFamily="34" charset="-127"/>
                </a:rPr>
                <a:t>Web Application Server</a:t>
              </a:r>
            </a:p>
          </p:txBody>
        </p:sp>
        <p:sp>
          <p:nvSpPr>
            <p:cNvPr id="43" name="모서리가 둥근 직사각형 42">
              <a:extLst>
                <a:ext uri="{FF2B5EF4-FFF2-40B4-BE49-F238E27FC236}">
                  <a16:creationId xmlns:a16="http://schemas.microsoft.com/office/drawing/2014/main" id="{56F4BBAC-4AC0-7400-36C9-6A7ADFFBDAA4}"/>
                </a:ext>
              </a:extLst>
            </p:cNvPr>
            <p:cNvSpPr/>
            <p:nvPr/>
          </p:nvSpPr>
          <p:spPr>
            <a:xfrm>
              <a:off x="4155882" y="1822014"/>
              <a:ext cx="4573329" cy="2097330"/>
            </a:xfrm>
            <a:prstGeom prst="roundRect">
              <a:avLst>
                <a:gd name="adj" fmla="val 5479"/>
              </a:avLst>
            </a:prstGeom>
            <a:noFill/>
            <a:ln w="28575">
              <a:solidFill>
                <a:schemeClr val="bg1">
                  <a:lumMod val="50000"/>
                </a:schemeClr>
              </a:solidFill>
              <a:prstDash val="sysDo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kumimoji="1" lang="x-none" altLang="en-US"/>
            </a:p>
          </p:txBody>
        </p:sp>
        <p:pic>
          <p:nvPicPr>
            <p:cNvPr id="44" name="Picture 13" descr="Spring Boot] Framework, Spring Boot란">
              <a:extLst>
                <a:ext uri="{FF2B5EF4-FFF2-40B4-BE49-F238E27FC236}">
                  <a16:creationId xmlns:a16="http://schemas.microsoft.com/office/drawing/2014/main" id="{667C9EAD-B6F8-F6A6-936C-954490736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4236" y="2607304"/>
              <a:ext cx="1429908" cy="750702"/>
            </a:xfrm>
            <a:prstGeom prst="rect">
              <a:avLst/>
            </a:prstGeom>
            <a:noFill/>
            <a:extLst>
              <a:ext uri="{909E8E84-426E-40DD-AFC4-6F175D3DCCD1}">
                <a14:hiddenFill xmlns:a14="http://schemas.microsoft.com/office/drawing/2010/main">
                  <a:solidFill>
                    <a:srgbClr val="FFFFFF"/>
                  </a:solidFill>
                </a14:hiddenFill>
              </a:ext>
            </a:extLst>
          </p:spPr>
        </p:pic>
        <p:pic>
          <p:nvPicPr>
            <p:cNvPr id="45" name="그림 44">
              <a:extLst>
                <a:ext uri="{FF2B5EF4-FFF2-40B4-BE49-F238E27FC236}">
                  <a16:creationId xmlns:a16="http://schemas.microsoft.com/office/drawing/2014/main" id="{A89944EF-50DF-D6AD-138F-651383B4D8A0}"/>
                </a:ext>
              </a:extLst>
            </p:cNvPr>
            <p:cNvPicPr>
              <a:picLocks noChangeAspect="1"/>
            </p:cNvPicPr>
            <p:nvPr/>
          </p:nvPicPr>
          <p:blipFill>
            <a:blip r:embed="rId12"/>
            <a:stretch>
              <a:fillRect/>
            </a:stretch>
          </p:blipFill>
          <p:spPr>
            <a:xfrm>
              <a:off x="7110260" y="2607304"/>
              <a:ext cx="866091" cy="754850"/>
            </a:xfrm>
            <a:prstGeom prst="rect">
              <a:avLst/>
            </a:prstGeom>
          </p:spPr>
        </p:pic>
        <p:sp>
          <p:nvSpPr>
            <p:cNvPr id="46" name="모서리가 둥근 직사각형 45">
              <a:extLst>
                <a:ext uri="{FF2B5EF4-FFF2-40B4-BE49-F238E27FC236}">
                  <a16:creationId xmlns:a16="http://schemas.microsoft.com/office/drawing/2014/main" id="{10F5E3B7-96C7-9D6C-EFDD-DAC668EFEA97}"/>
                </a:ext>
              </a:extLst>
            </p:cNvPr>
            <p:cNvSpPr/>
            <p:nvPr/>
          </p:nvSpPr>
          <p:spPr>
            <a:xfrm>
              <a:off x="9747199" y="1829722"/>
              <a:ext cx="1743527" cy="1326749"/>
            </a:xfrm>
            <a:prstGeom prst="roundRect">
              <a:avLst>
                <a:gd name="adj" fmla="val 5479"/>
              </a:avLst>
            </a:prstGeom>
            <a:noFill/>
            <a:ln w="28575">
              <a:solidFill>
                <a:schemeClr val="bg1">
                  <a:lumMod val="50000"/>
                </a:schemeClr>
              </a:solidFill>
              <a:prstDash val="sysDo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kumimoji="1" lang="x-none" altLang="en-US"/>
            </a:p>
          </p:txBody>
        </p:sp>
        <p:sp>
          <p:nvSpPr>
            <p:cNvPr id="47" name="모서리가 둥근 직사각형 46">
              <a:extLst>
                <a:ext uri="{FF2B5EF4-FFF2-40B4-BE49-F238E27FC236}">
                  <a16:creationId xmlns:a16="http://schemas.microsoft.com/office/drawing/2014/main" id="{CBBD6236-7BCF-B7F5-F701-C8167D5058F1}"/>
                </a:ext>
              </a:extLst>
            </p:cNvPr>
            <p:cNvSpPr/>
            <p:nvPr/>
          </p:nvSpPr>
          <p:spPr>
            <a:xfrm>
              <a:off x="9746630" y="3361033"/>
              <a:ext cx="1743527" cy="1326749"/>
            </a:xfrm>
            <a:prstGeom prst="roundRect">
              <a:avLst>
                <a:gd name="adj" fmla="val 5479"/>
              </a:avLst>
            </a:prstGeom>
            <a:noFill/>
            <a:ln w="28575">
              <a:solidFill>
                <a:schemeClr val="bg1">
                  <a:lumMod val="50000"/>
                </a:schemeClr>
              </a:solidFill>
              <a:prstDash val="sysDo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kumimoji="1" lang="x-none" altLang="en-US"/>
            </a:p>
          </p:txBody>
        </p:sp>
        <p:sp>
          <p:nvSpPr>
            <p:cNvPr id="48" name="타원 47">
              <a:extLst>
                <a:ext uri="{FF2B5EF4-FFF2-40B4-BE49-F238E27FC236}">
                  <a16:creationId xmlns:a16="http://schemas.microsoft.com/office/drawing/2014/main" id="{39F72CA3-07EC-B36F-0AFC-ABD75458D45A}"/>
                </a:ext>
              </a:extLst>
            </p:cNvPr>
            <p:cNvSpPr>
              <a:spLocks noChangeAspect="1"/>
            </p:cNvSpPr>
            <p:nvPr/>
          </p:nvSpPr>
          <p:spPr>
            <a:xfrm>
              <a:off x="9875118" y="4478590"/>
              <a:ext cx="108000" cy="108000"/>
            </a:xfrm>
            <a:prstGeom prst="ellipse">
              <a:avLst/>
            </a:prstGeom>
            <a:solidFill>
              <a:srgbClr val="4479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49" name="그룹 48">
              <a:extLst>
                <a:ext uri="{FF2B5EF4-FFF2-40B4-BE49-F238E27FC236}">
                  <a16:creationId xmlns:a16="http://schemas.microsoft.com/office/drawing/2014/main" id="{A79CEBBD-9924-8A11-B300-8AE647802891}"/>
                </a:ext>
              </a:extLst>
            </p:cNvPr>
            <p:cNvGrpSpPr/>
            <p:nvPr/>
          </p:nvGrpSpPr>
          <p:grpSpPr>
            <a:xfrm>
              <a:off x="10592793" y="2398578"/>
              <a:ext cx="885532" cy="660026"/>
              <a:chOff x="10153774" y="1822380"/>
              <a:chExt cx="1366039" cy="1018169"/>
            </a:xfrm>
          </p:grpSpPr>
          <p:sp>
            <p:nvSpPr>
              <p:cNvPr id="52" name="자기 디스크 51">
                <a:extLst>
                  <a:ext uri="{FF2B5EF4-FFF2-40B4-BE49-F238E27FC236}">
                    <a16:creationId xmlns:a16="http://schemas.microsoft.com/office/drawing/2014/main" id="{7146ABC4-506E-129C-523D-8B74CBF05CEE}"/>
                  </a:ext>
                </a:extLst>
              </p:cNvPr>
              <p:cNvSpPr/>
              <p:nvPr/>
            </p:nvSpPr>
            <p:spPr>
              <a:xfrm>
                <a:off x="10247136" y="1822380"/>
                <a:ext cx="1160098" cy="1018169"/>
              </a:xfrm>
              <a:prstGeom prst="flowChartMagneticDisk">
                <a:avLst/>
              </a:prstGeom>
              <a:solidFill>
                <a:schemeClr val="bg1"/>
              </a:solidFill>
              <a:ln>
                <a:solidFill>
                  <a:srgbClr val="0A2D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53" name="TextBox 52">
                <a:extLst>
                  <a:ext uri="{FF2B5EF4-FFF2-40B4-BE49-F238E27FC236}">
                    <a16:creationId xmlns:a16="http://schemas.microsoft.com/office/drawing/2014/main" id="{C751DC62-9C48-2FA8-00F9-644145C52F1B}"/>
                  </a:ext>
                </a:extLst>
              </p:cNvPr>
              <p:cNvSpPr txBox="1"/>
              <p:nvPr/>
            </p:nvSpPr>
            <p:spPr>
              <a:xfrm>
                <a:off x="10153774" y="2170475"/>
                <a:ext cx="1366039" cy="617218"/>
              </a:xfrm>
              <a:prstGeom prst="rect">
                <a:avLst/>
              </a:prstGeom>
              <a:noFill/>
            </p:spPr>
            <p:txBody>
              <a:bodyPr wrap="square">
                <a:spAutoFit/>
              </a:bodyPr>
              <a:lstStyle/>
              <a:p>
                <a:pPr algn="ctr"/>
                <a:r>
                  <a:rPr lang="en-US" altLang="ko-KR" sz="1000" b="1" dirty="0">
                    <a:solidFill>
                      <a:srgbClr val="0A2D8B"/>
                    </a:solidFill>
                    <a:latin typeface="NanumSquare Bold" panose="020B0600000101010101" pitchFamily="34" charset="-127"/>
                    <a:ea typeface="NanumSquare Bold" panose="020B0600000101010101" pitchFamily="34" charset="-127"/>
                  </a:rPr>
                  <a:t>APT</a:t>
                </a:r>
                <a:br>
                  <a:rPr lang="en-US" altLang="ko-KR" sz="1000" b="1" dirty="0">
                    <a:solidFill>
                      <a:srgbClr val="0A2D8B"/>
                    </a:solidFill>
                    <a:latin typeface="NanumSquare Bold" panose="020B0600000101010101" pitchFamily="34" charset="-127"/>
                    <a:ea typeface="NanumSquare Bold" panose="020B0600000101010101" pitchFamily="34" charset="-127"/>
                  </a:rPr>
                </a:br>
                <a:r>
                  <a:rPr lang="en-US" altLang="ko-KR" sz="1000" b="1" dirty="0">
                    <a:solidFill>
                      <a:srgbClr val="0A2D8B"/>
                    </a:solidFill>
                    <a:latin typeface="NanumSquare Bold" panose="020B0600000101010101" pitchFamily="34" charset="-127"/>
                    <a:ea typeface="NanumSquare Bold" panose="020B0600000101010101" pitchFamily="34" charset="-127"/>
                  </a:rPr>
                  <a:t>DB</a:t>
                </a:r>
              </a:p>
            </p:txBody>
          </p:sp>
        </p:grpSp>
        <p:pic>
          <p:nvPicPr>
            <p:cNvPr id="50" name="Picture 17">
              <a:extLst>
                <a:ext uri="{FF2B5EF4-FFF2-40B4-BE49-F238E27FC236}">
                  <a16:creationId xmlns:a16="http://schemas.microsoft.com/office/drawing/2014/main" id="{2CA0E786-C629-D74B-D5A4-2238300868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88746" y="1898934"/>
              <a:ext cx="832895" cy="43029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9" descr="Brand assets - Hugging Face">
              <a:extLst>
                <a:ext uri="{FF2B5EF4-FFF2-40B4-BE49-F238E27FC236}">
                  <a16:creationId xmlns:a16="http://schemas.microsoft.com/office/drawing/2014/main" id="{69E35E00-BCF4-0FE6-83B0-C3DFA72AB9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4869" y="5274425"/>
              <a:ext cx="1521779" cy="4046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4742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1710725" cy="646331"/>
          </a:xfrm>
          <a:prstGeom prst="rect">
            <a:avLst/>
          </a:prstGeom>
          <a:noFill/>
        </p:spPr>
        <p:txBody>
          <a:bodyPr wrap="none" rtlCol="0">
            <a:spAutoFit/>
          </a:bodyPr>
          <a:lstStyle/>
          <a:p>
            <a:r>
              <a:rPr lang="ko-KR" altLang="en-US" sz="3600" spc="-300" dirty="0">
                <a:latin typeface="+mn-ea"/>
              </a:rPr>
              <a:t>일정관리</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490840" cy="261610"/>
          </a:xfrm>
          <a:prstGeom prst="rect">
            <a:avLst/>
          </a:prstGeom>
          <a:noFill/>
        </p:spPr>
        <p:txBody>
          <a:bodyPr wrap="none" rtlCol="0">
            <a:spAutoFit/>
          </a:bodyPr>
          <a:lstStyle/>
          <a:p>
            <a:r>
              <a:rPr lang="en-US" altLang="ko-KR" sz="1100" dirty="0"/>
              <a:t>HOW</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그림 4" descr="텍스트, 스크린샷이(가) 표시된 사진&#10;&#10;자동 생성된 설명">
            <a:extLst>
              <a:ext uri="{FF2B5EF4-FFF2-40B4-BE49-F238E27FC236}">
                <a16:creationId xmlns:a16="http://schemas.microsoft.com/office/drawing/2014/main" id="{031C83F3-A1AD-5B4C-05FD-13AC82942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74" y="1823374"/>
            <a:ext cx="11863686" cy="3705277"/>
          </a:xfrm>
          <a:prstGeom prst="rect">
            <a:avLst/>
          </a:prstGeom>
          <a:ln>
            <a:solidFill>
              <a:schemeClr val="bg1">
                <a:lumMod val="50000"/>
              </a:schemeClr>
            </a:solidFill>
          </a:ln>
        </p:spPr>
      </p:pic>
    </p:spTree>
    <p:extLst>
      <p:ext uri="{BB962C8B-B14F-4D97-AF65-F5344CB8AC3E}">
        <p14:creationId xmlns:p14="http://schemas.microsoft.com/office/powerpoint/2010/main" val="285963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구름, 야외, 타워 블록, 하늘이(가) 표시된 사진&#10;&#10;자동 생성된 설명">
            <a:extLst>
              <a:ext uri="{FF2B5EF4-FFF2-40B4-BE49-F238E27FC236}">
                <a16:creationId xmlns:a16="http://schemas.microsoft.com/office/drawing/2014/main" id="{988B647B-1390-BDA6-C1C7-446C040DE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057"/>
          </a:xfrm>
          <a:prstGeom prst="rect">
            <a:avLst/>
          </a:prstGeom>
        </p:spPr>
      </p:pic>
      <p:sp>
        <p:nvSpPr>
          <p:cNvPr id="6" name="직사각형 5">
            <a:extLst>
              <a:ext uri="{FF2B5EF4-FFF2-40B4-BE49-F238E27FC236}">
                <a16:creationId xmlns:a16="http://schemas.microsoft.com/office/drawing/2014/main" id="{2227AFDA-899A-4A08-9683-3D5B9C7E49C4}"/>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B45A9C7-3441-4DA3-AF7E-2EB769AAC385}"/>
              </a:ext>
            </a:extLst>
          </p:cNvPr>
          <p:cNvSpPr txBox="1"/>
          <p:nvPr/>
        </p:nvSpPr>
        <p:spPr>
          <a:xfrm>
            <a:off x="3530654" y="2345306"/>
            <a:ext cx="5130700" cy="1446550"/>
          </a:xfrm>
          <a:prstGeom prst="rect">
            <a:avLst/>
          </a:prstGeom>
          <a:noFill/>
        </p:spPr>
        <p:txBody>
          <a:bodyPr wrap="none" rtlCol="0">
            <a:spAutoFit/>
          </a:bodyPr>
          <a:lstStyle/>
          <a:p>
            <a:pPr algn="ctr"/>
            <a:r>
              <a:rPr lang="en-US" altLang="ko-KR" sz="8800" dirty="0">
                <a:solidFill>
                  <a:schemeClr val="bg1"/>
                </a:solidFill>
                <a:latin typeface="+mj-lt"/>
              </a:rPr>
              <a:t>Retrospect</a:t>
            </a:r>
            <a:endParaRPr lang="ko-KR" altLang="en-US" sz="8800" dirty="0">
              <a:solidFill>
                <a:schemeClr val="bg1"/>
              </a:solidFill>
              <a:latin typeface="+mj-lt"/>
            </a:endParaRPr>
          </a:p>
        </p:txBody>
      </p:sp>
    </p:spTree>
    <p:extLst>
      <p:ext uri="{BB962C8B-B14F-4D97-AF65-F5344CB8AC3E}">
        <p14:creationId xmlns:p14="http://schemas.microsoft.com/office/powerpoint/2010/main" val="375112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1710725" cy="646331"/>
          </a:xfrm>
          <a:prstGeom prst="rect">
            <a:avLst/>
          </a:prstGeom>
          <a:noFill/>
        </p:spPr>
        <p:txBody>
          <a:bodyPr wrap="none" rtlCol="0">
            <a:spAutoFit/>
          </a:bodyPr>
          <a:lstStyle/>
          <a:p>
            <a:r>
              <a:rPr kumimoji="1" lang="ko-KR" altLang="en-US" sz="3600" spc="-300" dirty="0">
                <a:latin typeface="+mn-ea"/>
              </a:rPr>
              <a:t>기대효과</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806631" cy="261610"/>
          </a:xfrm>
          <a:prstGeom prst="rect">
            <a:avLst/>
          </a:prstGeom>
          <a:noFill/>
        </p:spPr>
        <p:txBody>
          <a:bodyPr wrap="none" rtlCol="0">
            <a:spAutoFit/>
          </a:bodyPr>
          <a:lstStyle/>
          <a:p>
            <a:r>
              <a:rPr lang="en-US" altLang="ko-KR" sz="1100" dirty="0"/>
              <a:t>Retrospect</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자유형: 도형 12">
            <a:extLst>
              <a:ext uri="{FF2B5EF4-FFF2-40B4-BE49-F238E27FC236}">
                <a16:creationId xmlns:a16="http://schemas.microsoft.com/office/drawing/2014/main" id="{29712809-CD7C-42B2-B9A4-B1049624D73D}"/>
              </a:ext>
            </a:extLst>
          </p:cNvPr>
          <p:cNvSpPr/>
          <p:nvPr/>
        </p:nvSpPr>
        <p:spPr>
          <a:xfrm>
            <a:off x="6932401" y="962897"/>
            <a:ext cx="2137077" cy="3442272"/>
          </a:xfrm>
          <a:custGeom>
            <a:avLst/>
            <a:gdLst>
              <a:gd name="connsiteX0" fmla="*/ 0 w 1768709"/>
              <a:gd name="connsiteY0" fmla="*/ 0 h 2848927"/>
              <a:gd name="connsiteX1" fmla="*/ 1768709 w 1768709"/>
              <a:gd name="connsiteY1" fmla="*/ 0 h 2848927"/>
              <a:gd name="connsiteX2" fmla="*/ 1768709 w 1768709"/>
              <a:gd name="connsiteY2" fmla="*/ 2848927 h 2848927"/>
              <a:gd name="connsiteX3" fmla="*/ 0 w 1768709"/>
              <a:gd name="connsiteY3" fmla="*/ 2848927 h 2848927"/>
              <a:gd name="connsiteX4" fmla="*/ 0 w 1768709"/>
              <a:gd name="connsiteY4" fmla="*/ 0 h 28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709" h="2848927">
                <a:moveTo>
                  <a:pt x="0" y="0"/>
                </a:moveTo>
                <a:lnTo>
                  <a:pt x="1768709" y="0"/>
                </a:lnTo>
                <a:lnTo>
                  <a:pt x="1768709" y="2848927"/>
                </a:lnTo>
                <a:lnTo>
                  <a:pt x="0" y="2848927"/>
                </a:lnTo>
                <a:lnTo>
                  <a:pt x="0" y="0"/>
                </a:lnTo>
                <a:close/>
              </a:path>
            </a:pathLst>
          </a:custGeom>
          <a:noFill/>
          <a:ln>
            <a:noFill/>
          </a:ln>
          <a:sp3d/>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0" tIns="157734" rIns="0" bIns="0" numCol="1" spcCol="1270" anchor="t" anchorCtr="0">
            <a:noAutofit/>
          </a:bodyPr>
          <a:lstStyle/>
          <a:p>
            <a:pPr marL="0" lvl="0" indent="0" algn="l" defTabSz="2044700" latinLnBrk="1">
              <a:lnSpc>
                <a:spcPct val="90000"/>
              </a:lnSpc>
              <a:spcBef>
                <a:spcPct val="0"/>
              </a:spcBef>
              <a:spcAft>
                <a:spcPct val="35000"/>
              </a:spcAft>
              <a:buNone/>
            </a:pPr>
            <a:endParaRPr lang="ko-KR" altLang="en-US" sz="4600" kern="1200"/>
          </a:p>
        </p:txBody>
      </p:sp>
      <p:sp>
        <p:nvSpPr>
          <p:cNvPr id="26" name="타원 25">
            <a:extLst>
              <a:ext uri="{FF2B5EF4-FFF2-40B4-BE49-F238E27FC236}">
                <a16:creationId xmlns:a16="http://schemas.microsoft.com/office/drawing/2014/main" id="{D7575FC7-1759-446F-92AD-BB4124F9E8A1}"/>
              </a:ext>
            </a:extLst>
          </p:cNvPr>
          <p:cNvSpPr/>
          <p:nvPr/>
        </p:nvSpPr>
        <p:spPr>
          <a:xfrm>
            <a:off x="1140968" y="2046605"/>
            <a:ext cx="3023615" cy="3023615"/>
          </a:xfrm>
          <a:prstGeom prst="ellipse">
            <a:avLst/>
          </a:prstGeom>
          <a:pattFill prst="pct50">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타원 26">
            <a:extLst>
              <a:ext uri="{FF2B5EF4-FFF2-40B4-BE49-F238E27FC236}">
                <a16:creationId xmlns:a16="http://schemas.microsoft.com/office/drawing/2014/main" id="{72BC47AE-5042-407B-AC35-86DFBCD6821C}"/>
              </a:ext>
            </a:extLst>
          </p:cNvPr>
          <p:cNvSpPr/>
          <p:nvPr/>
        </p:nvSpPr>
        <p:spPr>
          <a:xfrm>
            <a:off x="1046480" y="1987550"/>
            <a:ext cx="3023615" cy="30236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타원 28">
            <a:extLst>
              <a:ext uri="{FF2B5EF4-FFF2-40B4-BE49-F238E27FC236}">
                <a16:creationId xmlns:a16="http://schemas.microsoft.com/office/drawing/2014/main" id="{DC5BE4D4-044D-4303-B0A1-E96DDA69C90B}"/>
              </a:ext>
            </a:extLst>
          </p:cNvPr>
          <p:cNvSpPr/>
          <p:nvPr/>
        </p:nvSpPr>
        <p:spPr>
          <a:xfrm>
            <a:off x="4896867" y="2052510"/>
            <a:ext cx="3023615" cy="3023615"/>
          </a:xfrm>
          <a:prstGeom prst="ellipse">
            <a:avLst/>
          </a:prstGeom>
          <a:pattFill prst="pct50">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타원 29">
            <a:extLst>
              <a:ext uri="{FF2B5EF4-FFF2-40B4-BE49-F238E27FC236}">
                <a16:creationId xmlns:a16="http://schemas.microsoft.com/office/drawing/2014/main" id="{A2FB0BF0-FF15-43A8-8A1B-EA8835E9914E}"/>
              </a:ext>
            </a:extLst>
          </p:cNvPr>
          <p:cNvSpPr/>
          <p:nvPr/>
        </p:nvSpPr>
        <p:spPr>
          <a:xfrm>
            <a:off x="4802379" y="1993455"/>
            <a:ext cx="3023615" cy="30236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타원 32">
            <a:extLst>
              <a:ext uri="{FF2B5EF4-FFF2-40B4-BE49-F238E27FC236}">
                <a16:creationId xmlns:a16="http://schemas.microsoft.com/office/drawing/2014/main" id="{06BAD24C-5F87-47FD-8B84-0A22B88E77E8}"/>
              </a:ext>
            </a:extLst>
          </p:cNvPr>
          <p:cNvSpPr/>
          <p:nvPr/>
        </p:nvSpPr>
        <p:spPr>
          <a:xfrm>
            <a:off x="8652765" y="2058416"/>
            <a:ext cx="3023615" cy="3023615"/>
          </a:xfrm>
          <a:prstGeom prst="ellipse">
            <a:avLst/>
          </a:prstGeom>
          <a:pattFill prst="pct50">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타원 33">
            <a:extLst>
              <a:ext uri="{FF2B5EF4-FFF2-40B4-BE49-F238E27FC236}">
                <a16:creationId xmlns:a16="http://schemas.microsoft.com/office/drawing/2014/main" id="{AE948FF1-B6A3-4EAF-91CB-35753A12EAA1}"/>
              </a:ext>
            </a:extLst>
          </p:cNvPr>
          <p:cNvSpPr/>
          <p:nvPr/>
        </p:nvSpPr>
        <p:spPr>
          <a:xfrm>
            <a:off x="8558277" y="1999361"/>
            <a:ext cx="3023615" cy="30236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36" name="직선 연결선 35">
            <a:extLst>
              <a:ext uri="{FF2B5EF4-FFF2-40B4-BE49-F238E27FC236}">
                <a16:creationId xmlns:a16="http://schemas.microsoft.com/office/drawing/2014/main" id="{240FDFD3-B07C-42C3-81D8-5D27DA3D1D6E}"/>
              </a:ext>
            </a:extLst>
          </p:cNvPr>
          <p:cNvCxnSpPr/>
          <p:nvPr/>
        </p:nvCxnSpPr>
        <p:spPr>
          <a:xfrm>
            <a:off x="9859516" y="5555549"/>
            <a:ext cx="5156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BE63F42-C4E8-4359-99E5-5EEE1A738504}"/>
              </a:ext>
            </a:extLst>
          </p:cNvPr>
          <p:cNvCxnSpPr/>
          <p:nvPr/>
        </p:nvCxnSpPr>
        <p:spPr>
          <a:xfrm>
            <a:off x="6103618" y="5555549"/>
            <a:ext cx="5156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DD1D715-BAA2-493F-A7AC-22A2884F5D95}"/>
              </a:ext>
            </a:extLst>
          </p:cNvPr>
          <p:cNvSpPr txBox="1"/>
          <p:nvPr/>
        </p:nvSpPr>
        <p:spPr>
          <a:xfrm>
            <a:off x="5257607" y="5637147"/>
            <a:ext cx="2207656" cy="707886"/>
          </a:xfrm>
          <a:prstGeom prst="rect">
            <a:avLst/>
          </a:prstGeom>
          <a:noFill/>
        </p:spPr>
        <p:txBody>
          <a:bodyPr wrap="none" rtlCol="0">
            <a:spAutoFit/>
          </a:bodyPr>
          <a:lstStyle/>
          <a:p>
            <a:pPr algn="ctr"/>
            <a:r>
              <a:rPr lang="ko-KR" altLang="en-US" sz="2000" spc="-150" dirty="0" err="1">
                <a:solidFill>
                  <a:schemeClr val="tx1">
                    <a:lumMod val="75000"/>
                    <a:lumOff val="25000"/>
                  </a:schemeClr>
                </a:solidFill>
                <a:latin typeface="+mj-ea"/>
                <a:ea typeface="+mj-ea"/>
              </a:rPr>
              <a:t>챗봇을</a:t>
            </a:r>
            <a:r>
              <a:rPr lang="ko-KR" altLang="en-US" sz="2000" spc="-150" dirty="0">
                <a:solidFill>
                  <a:schemeClr val="tx1">
                    <a:lumMod val="75000"/>
                    <a:lumOff val="25000"/>
                  </a:schemeClr>
                </a:solidFill>
                <a:latin typeface="+mj-ea"/>
                <a:ea typeface="+mj-ea"/>
              </a:rPr>
              <a:t> 통한</a:t>
            </a:r>
            <a:br>
              <a:rPr lang="en-US" altLang="ko-KR" sz="2000" spc="-150" dirty="0">
                <a:solidFill>
                  <a:schemeClr val="tx1">
                    <a:lumMod val="75000"/>
                    <a:lumOff val="25000"/>
                  </a:schemeClr>
                </a:solidFill>
                <a:latin typeface="+mj-ea"/>
                <a:ea typeface="+mj-ea"/>
              </a:rPr>
            </a:br>
            <a:r>
              <a:rPr lang="ko-KR" altLang="en-US" sz="2000" spc="-150" dirty="0">
                <a:solidFill>
                  <a:schemeClr val="tx1">
                    <a:lumMod val="75000"/>
                    <a:lumOff val="25000"/>
                  </a:schemeClr>
                </a:solidFill>
                <a:latin typeface="+mj-ea"/>
                <a:ea typeface="+mj-ea"/>
              </a:rPr>
              <a:t>맞춤형 인테리어 추천</a:t>
            </a:r>
          </a:p>
        </p:txBody>
      </p:sp>
      <p:cxnSp>
        <p:nvCxnSpPr>
          <p:cNvPr id="53" name="직선 연결선 52">
            <a:extLst>
              <a:ext uri="{FF2B5EF4-FFF2-40B4-BE49-F238E27FC236}">
                <a16:creationId xmlns:a16="http://schemas.microsoft.com/office/drawing/2014/main" id="{E89E1412-EBAF-4A56-95D8-1A9DFBA784BD}"/>
              </a:ext>
            </a:extLst>
          </p:cNvPr>
          <p:cNvCxnSpPr/>
          <p:nvPr/>
        </p:nvCxnSpPr>
        <p:spPr>
          <a:xfrm>
            <a:off x="2347719" y="5555549"/>
            <a:ext cx="51562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DDAE596-5D40-4FB6-8E12-658938B88283}"/>
              </a:ext>
            </a:extLst>
          </p:cNvPr>
          <p:cNvSpPr txBox="1"/>
          <p:nvPr/>
        </p:nvSpPr>
        <p:spPr>
          <a:xfrm>
            <a:off x="1394310" y="5637147"/>
            <a:ext cx="2422458" cy="707886"/>
          </a:xfrm>
          <a:prstGeom prst="rect">
            <a:avLst/>
          </a:prstGeom>
          <a:noFill/>
        </p:spPr>
        <p:txBody>
          <a:bodyPr wrap="none" rtlCol="0">
            <a:spAutoFit/>
          </a:bodyPr>
          <a:lstStyle/>
          <a:p>
            <a:pPr algn="ctr"/>
            <a:r>
              <a:rPr lang="ko-KR" altLang="en-US" sz="2000" spc="-150" dirty="0">
                <a:solidFill>
                  <a:schemeClr val="tx1">
                    <a:lumMod val="75000"/>
                    <a:lumOff val="25000"/>
                  </a:schemeClr>
                </a:solidFill>
                <a:latin typeface="+mj-ea"/>
                <a:ea typeface="+mj-ea"/>
              </a:rPr>
              <a:t>체크리스트 활용하여 </a:t>
            </a:r>
            <a:br>
              <a:rPr lang="en-US" altLang="ko-KR" sz="2000" spc="-150" dirty="0">
                <a:solidFill>
                  <a:schemeClr val="tx1">
                    <a:lumMod val="75000"/>
                    <a:lumOff val="25000"/>
                  </a:schemeClr>
                </a:solidFill>
                <a:latin typeface="+mj-ea"/>
                <a:ea typeface="+mj-ea"/>
              </a:rPr>
            </a:br>
            <a:r>
              <a:rPr lang="ko-KR" altLang="en-US" sz="2000" spc="-150" dirty="0">
                <a:solidFill>
                  <a:schemeClr val="tx1">
                    <a:lumMod val="75000"/>
                    <a:lumOff val="25000"/>
                  </a:schemeClr>
                </a:solidFill>
                <a:latin typeface="+mj-ea"/>
                <a:ea typeface="+mj-ea"/>
              </a:rPr>
              <a:t>올바른 의사결정에 도움</a:t>
            </a:r>
          </a:p>
        </p:txBody>
      </p:sp>
      <p:pic>
        <p:nvPicPr>
          <p:cNvPr id="7" name="그래픽 6" descr="체크리스트 단색으로 채워진">
            <a:extLst>
              <a:ext uri="{FF2B5EF4-FFF2-40B4-BE49-F238E27FC236}">
                <a16:creationId xmlns:a16="http://schemas.microsoft.com/office/drawing/2014/main" id="{6DA1555B-2C01-4A46-AA53-32FC4A822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19778" y="2727243"/>
            <a:ext cx="1627126" cy="1627126"/>
          </a:xfrm>
          <a:prstGeom prst="rect">
            <a:avLst/>
          </a:prstGeom>
        </p:spPr>
      </p:pic>
      <p:pic>
        <p:nvPicPr>
          <p:cNvPr id="9" name="그래픽 8" descr="말풍선 단색으로 채워진">
            <a:extLst>
              <a:ext uri="{FF2B5EF4-FFF2-40B4-BE49-F238E27FC236}">
                <a16:creationId xmlns:a16="http://schemas.microsoft.com/office/drawing/2014/main" id="{DC088FA2-102B-4C77-85CE-EFBDA6FF80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56454" y="2773835"/>
            <a:ext cx="1533941" cy="1533941"/>
          </a:xfrm>
          <a:prstGeom prst="rect">
            <a:avLst/>
          </a:prstGeom>
        </p:spPr>
      </p:pic>
      <p:pic>
        <p:nvPicPr>
          <p:cNvPr id="11" name="그래픽 10" descr="흡기 방식">
            <a:extLst>
              <a:ext uri="{FF2B5EF4-FFF2-40B4-BE49-F238E27FC236}">
                <a16:creationId xmlns:a16="http://schemas.microsoft.com/office/drawing/2014/main" id="{89D3D6CA-8F16-460A-BB9B-C7E9E7D8160C}"/>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25929" y="2550286"/>
            <a:ext cx="1898142" cy="1898142"/>
          </a:xfrm>
          <a:prstGeom prst="rect">
            <a:avLst/>
          </a:prstGeom>
        </p:spPr>
      </p:pic>
      <p:sp>
        <p:nvSpPr>
          <p:cNvPr id="4" name="TextBox 3">
            <a:extLst>
              <a:ext uri="{FF2B5EF4-FFF2-40B4-BE49-F238E27FC236}">
                <a16:creationId xmlns:a16="http://schemas.microsoft.com/office/drawing/2014/main" id="{D9E8BB79-DE26-CE84-308A-EC23BAEBC8D4}"/>
              </a:ext>
            </a:extLst>
          </p:cNvPr>
          <p:cNvSpPr txBox="1"/>
          <p:nvPr/>
        </p:nvSpPr>
        <p:spPr>
          <a:xfrm>
            <a:off x="8836416" y="5637147"/>
            <a:ext cx="2467342" cy="707886"/>
          </a:xfrm>
          <a:prstGeom prst="rect">
            <a:avLst/>
          </a:prstGeom>
          <a:noFill/>
        </p:spPr>
        <p:txBody>
          <a:bodyPr wrap="none" rtlCol="0">
            <a:spAutoFit/>
          </a:bodyPr>
          <a:lstStyle/>
          <a:p>
            <a:pPr algn="ctr"/>
            <a:r>
              <a:rPr lang="ko-KR" altLang="en-US" sz="2000" spc="-150" dirty="0">
                <a:solidFill>
                  <a:schemeClr val="tx1">
                    <a:lumMod val="75000"/>
                    <a:lumOff val="25000"/>
                  </a:schemeClr>
                </a:solidFill>
                <a:latin typeface="+mj-ea"/>
                <a:ea typeface="+mj-ea"/>
              </a:rPr>
              <a:t>다양한 검색 기능 등으로</a:t>
            </a:r>
            <a:endParaRPr lang="en-US" altLang="ko-KR" sz="2000" spc="-150" dirty="0">
              <a:solidFill>
                <a:schemeClr val="tx1">
                  <a:lumMod val="75000"/>
                  <a:lumOff val="25000"/>
                </a:schemeClr>
              </a:solidFill>
              <a:latin typeface="+mj-ea"/>
              <a:ea typeface="+mj-ea"/>
            </a:endParaRPr>
          </a:p>
          <a:p>
            <a:pPr algn="ctr"/>
            <a:r>
              <a:rPr lang="ko-KR" altLang="en-US" sz="2000" spc="-150" dirty="0">
                <a:solidFill>
                  <a:schemeClr val="tx1">
                    <a:lumMod val="75000"/>
                    <a:lumOff val="25000"/>
                  </a:schemeClr>
                </a:solidFill>
                <a:latin typeface="+mj-ea"/>
                <a:ea typeface="+mj-ea"/>
              </a:rPr>
              <a:t>사용자 편의성 극대화</a:t>
            </a:r>
          </a:p>
        </p:txBody>
      </p:sp>
    </p:spTree>
    <p:extLst>
      <p:ext uri="{BB962C8B-B14F-4D97-AF65-F5344CB8AC3E}">
        <p14:creationId xmlns:p14="http://schemas.microsoft.com/office/powerpoint/2010/main" val="247624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947695" cy="646331"/>
          </a:xfrm>
          <a:prstGeom prst="rect">
            <a:avLst/>
          </a:prstGeom>
          <a:noFill/>
        </p:spPr>
        <p:txBody>
          <a:bodyPr wrap="none" rtlCol="0">
            <a:spAutoFit/>
          </a:bodyPr>
          <a:lstStyle/>
          <a:p>
            <a:r>
              <a:rPr lang="ko-KR" altLang="en-US" sz="3600" spc="-300" dirty="0">
                <a:latin typeface="+mn-ea"/>
              </a:rPr>
              <a:t>회고</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806631" cy="261610"/>
          </a:xfrm>
          <a:prstGeom prst="rect">
            <a:avLst/>
          </a:prstGeom>
          <a:noFill/>
        </p:spPr>
        <p:txBody>
          <a:bodyPr wrap="none" rtlCol="0">
            <a:spAutoFit/>
          </a:bodyPr>
          <a:lstStyle/>
          <a:p>
            <a:r>
              <a:rPr lang="en-US" altLang="ko-KR" sz="1100" dirty="0"/>
              <a:t>Retrospect</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DE5C08AF-9C96-E4A8-694D-2EC184FFE834}"/>
              </a:ext>
            </a:extLst>
          </p:cNvPr>
          <p:cNvGrpSpPr/>
          <p:nvPr/>
        </p:nvGrpSpPr>
        <p:grpSpPr>
          <a:xfrm>
            <a:off x="1057977" y="2682781"/>
            <a:ext cx="8405461" cy="1679703"/>
            <a:chOff x="1503036" y="1768381"/>
            <a:chExt cx="8405461" cy="1679703"/>
          </a:xfrm>
        </p:grpSpPr>
        <p:sp>
          <p:nvSpPr>
            <p:cNvPr id="17" name="직사각형 16">
              <a:extLst>
                <a:ext uri="{FF2B5EF4-FFF2-40B4-BE49-F238E27FC236}">
                  <a16:creationId xmlns:a16="http://schemas.microsoft.com/office/drawing/2014/main" id="{27FECC31-759D-5C66-72E7-90E3E5B34EF3}"/>
                </a:ext>
              </a:extLst>
            </p:cNvPr>
            <p:cNvSpPr/>
            <p:nvPr/>
          </p:nvSpPr>
          <p:spPr>
            <a:xfrm>
              <a:off x="3087974" y="1897602"/>
              <a:ext cx="6820523" cy="1019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descr="사람, 인간의 얼굴, 목, 턱이(가) 표시된 사진&#10;&#10;자동 생성된 설명">
              <a:extLst>
                <a:ext uri="{FF2B5EF4-FFF2-40B4-BE49-F238E27FC236}">
                  <a16:creationId xmlns:a16="http://schemas.microsoft.com/office/drawing/2014/main" id="{B99BADD4-6951-D630-E917-C5EF901FA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36" y="1768381"/>
              <a:ext cx="1287391" cy="1260000"/>
            </a:xfrm>
            <a:prstGeom prst="ellipse">
              <a:avLst/>
            </a:prstGeom>
          </p:spPr>
        </p:pic>
        <p:sp>
          <p:nvSpPr>
            <p:cNvPr id="9" name="TextBox 8">
              <a:extLst>
                <a:ext uri="{FF2B5EF4-FFF2-40B4-BE49-F238E27FC236}">
                  <a16:creationId xmlns:a16="http://schemas.microsoft.com/office/drawing/2014/main" id="{0ED17F42-E1A2-F758-2504-FEA861EA2BDD}"/>
                </a:ext>
              </a:extLst>
            </p:cNvPr>
            <p:cNvSpPr txBox="1"/>
            <p:nvPr/>
          </p:nvSpPr>
          <p:spPr>
            <a:xfrm>
              <a:off x="3312891" y="2116952"/>
              <a:ext cx="6430780" cy="646331"/>
            </a:xfrm>
            <a:prstGeom prst="rect">
              <a:avLst/>
            </a:prstGeom>
            <a:noFill/>
          </p:spPr>
          <p:txBody>
            <a:bodyPr wrap="square">
              <a:spAutoFit/>
            </a:bodyPr>
            <a:lstStyle/>
            <a:p>
              <a:r>
                <a:rPr lang="ko-KR" altLang="en-US" dirty="0"/>
                <a:t>짧다면 짧고 길다면 긴 일주일동안 개발하며 힘들지만 결과물을 보며 즐거움을 느낄 수 있었습니다</a:t>
              </a:r>
              <a:endParaRPr lang="ko-KR" altLang="en-US" b="1" spc="-150" dirty="0">
                <a:solidFill>
                  <a:schemeClr val="bg1"/>
                </a:solidFill>
                <a:latin typeface="+mj-ea"/>
                <a:ea typeface="+mj-ea"/>
              </a:endParaRPr>
            </a:p>
          </p:txBody>
        </p:sp>
        <p:sp>
          <p:nvSpPr>
            <p:cNvPr id="10" name="TextBox 9">
              <a:extLst>
                <a:ext uri="{FF2B5EF4-FFF2-40B4-BE49-F238E27FC236}">
                  <a16:creationId xmlns:a16="http://schemas.microsoft.com/office/drawing/2014/main" id="{CCA264C6-8595-DD71-8D61-B29C1142650E}"/>
                </a:ext>
              </a:extLst>
            </p:cNvPr>
            <p:cNvSpPr txBox="1"/>
            <p:nvPr/>
          </p:nvSpPr>
          <p:spPr>
            <a:xfrm>
              <a:off x="1739407" y="3078752"/>
              <a:ext cx="814647" cy="369332"/>
            </a:xfrm>
            <a:prstGeom prst="rect">
              <a:avLst/>
            </a:prstGeom>
            <a:noFill/>
          </p:spPr>
          <p:txBody>
            <a:bodyPr wrap="none" rtlCol="0">
              <a:spAutoFit/>
            </a:bodyPr>
            <a:lstStyle/>
            <a:p>
              <a:r>
                <a:rPr kumimoji="1" lang="ko-KR" altLang="en-US" b="1" dirty="0"/>
                <a:t>고민호</a:t>
              </a:r>
            </a:p>
          </p:txBody>
        </p:sp>
      </p:grpSp>
      <p:grpSp>
        <p:nvGrpSpPr>
          <p:cNvPr id="29" name="그룹 28">
            <a:extLst>
              <a:ext uri="{FF2B5EF4-FFF2-40B4-BE49-F238E27FC236}">
                <a16:creationId xmlns:a16="http://schemas.microsoft.com/office/drawing/2014/main" id="{DED69EF6-3172-27D8-85E4-D33E21E3F5C7}"/>
              </a:ext>
            </a:extLst>
          </p:cNvPr>
          <p:cNvGrpSpPr/>
          <p:nvPr/>
        </p:nvGrpSpPr>
        <p:grpSpPr>
          <a:xfrm>
            <a:off x="2649637" y="4116777"/>
            <a:ext cx="8370303" cy="1680567"/>
            <a:chOff x="3118019" y="3472200"/>
            <a:chExt cx="8370303" cy="1680567"/>
          </a:xfrm>
        </p:grpSpPr>
        <p:grpSp>
          <p:nvGrpSpPr>
            <p:cNvPr id="24" name="그룹 23">
              <a:extLst>
                <a:ext uri="{FF2B5EF4-FFF2-40B4-BE49-F238E27FC236}">
                  <a16:creationId xmlns:a16="http://schemas.microsoft.com/office/drawing/2014/main" id="{3BFC5B7E-F6C5-3517-A64E-9914FCDDFB38}"/>
                </a:ext>
              </a:extLst>
            </p:cNvPr>
            <p:cNvGrpSpPr/>
            <p:nvPr/>
          </p:nvGrpSpPr>
          <p:grpSpPr>
            <a:xfrm>
              <a:off x="3118019" y="3472200"/>
              <a:ext cx="8370303" cy="1680567"/>
              <a:chOff x="3118019" y="3472200"/>
              <a:chExt cx="8370303" cy="1680567"/>
            </a:xfrm>
          </p:grpSpPr>
          <p:sp>
            <p:nvSpPr>
              <p:cNvPr id="20" name="직사각형 19">
                <a:extLst>
                  <a:ext uri="{FF2B5EF4-FFF2-40B4-BE49-F238E27FC236}">
                    <a16:creationId xmlns:a16="http://schemas.microsoft.com/office/drawing/2014/main" id="{FCD31D4D-1F43-1FF2-A8C7-F77A40ADF70C}"/>
                  </a:ext>
                </a:extLst>
              </p:cNvPr>
              <p:cNvSpPr/>
              <p:nvPr/>
            </p:nvSpPr>
            <p:spPr>
              <a:xfrm>
                <a:off x="3118019" y="3663534"/>
                <a:ext cx="6820523" cy="1019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descr="사람, 의류, 인간의 얼굴, 넥타이이(가) 표시된 사진&#10;&#10;자동 생성된 설명">
                <a:extLst>
                  <a:ext uri="{FF2B5EF4-FFF2-40B4-BE49-F238E27FC236}">
                    <a16:creationId xmlns:a16="http://schemas.microsoft.com/office/drawing/2014/main" id="{99F026C3-9F7D-1AB5-FA80-A00A2332C26C}"/>
                  </a:ext>
                </a:extLst>
              </p:cNvPr>
              <p:cNvPicPr>
                <a:picLocks noChangeAspect="1"/>
              </p:cNvPicPr>
              <p:nvPr/>
            </p:nvPicPr>
            <p:blipFill rotWithShape="1">
              <a:blip r:embed="rId3">
                <a:extLst>
                  <a:ext uri="{28A0092B-C50C-407E-A947-70E740481C1C}">
                    <a14:useLocalDpi xmlns:a14="http://schemas.microsoft.com/office/drawing/2010/main" val="0"/>
                  </a:ext>
                </a:extLst>
              </a:blip>
              <a:srcRect t="10071" b="17182"/>
              <a:stretch/>
            </p:blipFill>
            <p:spPr>
              <a:xfrm>
                <a:off x="10200805" y="3472200"/>
                <a:ext cx="1287517" cy="1260000"/>
              </a:xfrm>
              <a:prstGeom prst="ellipse">
                <a:avLst/>
              </a:prstGeom>
            </p:spPr>
          </p:pic>
          <p:sp>
            <p:nvSpPr>
              <p:cNvPr id="14" name="TextBox 13">
                <a:extLst>
                  <a:ext uri="{FF2B5EF4-FFF2-40B4-BE49-F238E27FC236}">
                    <a16:creationId xmlns:a16="http://schemas.microsoft.com/office/drawing/2014/main" id="{E2045B6B-0FD8-98B8-8010-35ED580FF89F}"/>
                  </a:ext>
                </a:extLst>
              </p:cNvPr>
              <p:cNvSpPr txBox="1"/>
              <p:nvPr/>
            </p:nvSpPr>
            <p:spPr>
              <a:xfrm>
                <a:off x="3336213" y="3850033"/>
                <a:ext cx="6270653" cy="646331"/>
              </a:xfrm>
              <a:prstGeom prst="rect">
                <a:avLst/>
              </a:prstGeom>
              <a:noFill/>
            </p:spPr>
            <p:txBody>
              <a:bodyPr wrap="square">
                <a:spAutoFit/>
              </a:bodyPr>
              <a:lstStyle/>
              <a:p>
                <a:pPr algn="r"/>
                <a:r>
                  <a:rPr lang="ko-KR" altLang="en-US" dirty="0"/>
                  <a:t>수업시간에 배운 프레임워크 및  다양한 기술을 활용하여 재미있고 </a:t>
                </a:r>
                <a:r>
                  <a:rPr lang="ko-KR" altLang="en-US" dirty="0" err="1"/>
                  <a:t>의미있는</a:t>
                </a:r>
                <a:r>
                  <a:rPr lang="ko-KR" altLang="en-US" dirty="0"/>
                  <a:t> 서비스를 만들 수 있었습니다</a:t>
                </a:r>
                <a:r>
                  <a:rPr lang="en-US" altLang="ko-KR" dirty="0"/>
                  <a:t>.</a:t>
                </a:r>
                <a:endParaRPr lang="ko-KR" altLang="en-US" b="1" spc="-150" dirty="0">
                  <a:solidFill>
                    <a:schemeClr val="bg1"/>
                  </a:solidFill>
                  <a:latin typeface="+mj-ea"/>
                  <a:ea typeface="+mj-ea"/>
                </a:endParaRPr>
              </a:p>
            </p:txBody>
          </p:sp>
          <p:sp>
            <p:nvSpPr>
              <p:cNvPr id="15" name="TextBox 14">
                <a:extLst>
                  <a:ext uri="{FF2B5EF4-FFF2-40B4-BE49-F238E27FC236}">
                    <a16:creationId xmlns:a16="http://schemas.microsoft.com/office/drawing/2014/main" id="{B7C58CAD-D256-8A3B-26B1-D3B869AC7DEC}"/>
                  </a:ext>
                </a:extLst>
              </p:cNvPr>
              <p:cNvSpPr txBox="1"/>
              <p:nvPr/>
            </p:nvSpPr>
            <p:spPr>
              <a:xfrm>
                <a:off x="10437239" y="4783435"/>
                <a:ext cx="814647" cy="369332"/>
              </a:xfrm>
              <a:prstGeom prst="rect">
                <a:avLst/>
              </a:prstGeom>
              <a:noFill/>
            </p:spPr>
            <p:txBody>
              <a:bodyPr wrap="none" rtlCol="0">
                <a:spAutoFit/>
              </a:bodyPr>
              <a:lstStyle/>
              <a:p>
                <a:r>
                  <a:rPr kumimoji="1" lang="ko-KR" altLang="en-US" b="1" dirty="0"/>
                  <a:t>박선홍</a:t>
                </a:r>
              </a:p>
            </p:txBody>
          </p:sp>
        </p:grpSp>
        <p:sp>
          <p:nvSpPr>
            <p:cNvPr id="25" name="직각 삼각형[R] 24">
              <a:extLst>
                <a:ext uri="{FF2B5EF4-FFF2-40B4-BE49-F238E27FC236}">
                  <a16:creationId xmlns:a16="http://schemas.microsoft.com/office/drawing/2014/main" id="{690D32CC-64C7-BB00-94DE-71204F0C0621}"/>
                </a:ext>
              </a:extLst>
            </p:cNvPr>
            <p:cNvSpPr/>
            <p:nvPr/>
          </p:nvSpPr>
          <p:spPr>
            <a:xfrm rot="13656349">
              <a:off x="9740177" y="3867724"/>
              <a:ext cx="327317" cy="2925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
        <p:nvSpPr>
          <p:cNvPr id="45" name="직각 삼각형[R] 44">
            <a:extLst>
              <a:ext uri="{FF2B5EF4-FFF2-40B4-BE49-F238E27FC236}">
                <a16:creationId xmlns:a16="http://schemas.microsoft.com/office/drawing/2014/main" id="{EC884191-C480-42A0-E0D2-EA15FD5B4B8F}"/>
              </a:ext>
            </a:extLst>
          </p:cNvPr>
          <p:cNvSpPr/>
          <p:nvPr/>
        </p:nvSpPr>
        <p:spPr>
          <a:xfrm rot="2882224">
            <a:off x="2485979" y="3073179"/>
            <a:ext cx="327317" cy="292540"/>
          </a:xfrm>
          <a:prstGeom prst="rtTriangl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nvGrpSpPr>
          <p:cNvPr id="46" name="그룹 45">
            <a:extLst>
              <a:ext uri="{FF2B5EF4-FFF2-40B4-BE49-F238E27FC236}">
                <a16:creationId xmlns:a16="http://schemas.microsoft.com/office/drawing/2014/main" id="{8DC4B8E5-D184-F709-D747-C6F2D9F4FE70}"/>
              </a:ext>
            </a:extLst>
          </p:cNvPr>
          <p:cNvGrpSpPr/>
          <p:nvPr/>
        </p:nvGrpSpPr>
        <p:grpSpPr>
          <a:xfrm>
            <a:off x="2391022" y="1238831"/>
            <a:ext cx="8457299" cy="1213262"/>
            <a:chOff x="3456268" y="5395551"/>
            <a:chExt cx="8457299" cy="1213262"/>
          </a:xfrm>
        </p:grpSpPr>
        <p:sp>
          <p:nvSpPr>
            <p:cNvPr id="47" name="TextBox 46">
              <a:extLst>
                <a:ext uri="{FF2B5EF4-FFF2-40B4-BE49-F238E27FC236}">
                  <a16:creationId xmlns:a16="http://schemas.microsoft.com/office/drawing/2014/main" id="{7873CF47-D27E-45D4-7776-2C6DBCAA657A}"/>
                </a:ext>
              </a:extLst>
            </p:cNvPr>
            <p:cNvSpPr txBox="1"/>
            <p:nvPr/>
          </p:nvSpPr>
          <p:spPr>
            <a:xfrm>
              <a:off x="3456268" y="5395551"/>
              <a:ext cx="1609343" cy="769441"/>
            </a:xfrm>
            <a:prstGeom prst="rect">
              <a:avLst/>
            </a:prstGeom>
            <a:noFill/>
          </p:spPr>
          <p:txBody>
            <a:bodyPr wrap="square" rtlCol="0">
              <a:spAutoFit/>
            </a:bodyPr>
            <a:lstStyle/>
            <a:p>
              <a:r>
                <a:rPr lang="en-US" altLang="ko-KR" sz="4400" b="1" dirty="0">
                  <a:solidFill>
                    <a:schemeClr val="tx1">
                      <a:lumMod val="60000"/>
                      <a:lumOff val="40000"/>
                    </a:schemeClr>
                  </a:solidFill>
                </a:rPr>
                <a:t>“</a:t>
              </a:r>
              <a:endParaRPr lang="ko-KR" altLang="en-US" sz="4400" b="1" dirty="0">
                <a:solidFill>
                  <a:schemeClr val="tx1">
                    <a:lumMod val="60000"/>
                    <a:lumOff val="40000"/>
                  </a:schemeClr>
                </a:solidFill>
              </a:endParaRPr>
            </a:p>
          </p:txBody>
        </p:sp>
        <p:sp>
          <p:nvSpPr>
            <p:cNvPr id="48" name="TextBox 47">
              <a:extLst>
                <a:ext uri="{FF2B5EF4-FFF2-40B4-BE49-F238E27FC236}">
                  <a16:creationId xmlns:a16="http://schemas.microsoft.com/office/drawing/2014/main" id="{828D3C9C-3E27-FD71-2D06-87AD058F529E}"/>
                </a:ext>
              </a:extLst>
            </p:cNvPr>
            <p:cNvSpPr txBox="1"/>
            <p:nvPr/>
          </p:nvSpPr>
          <p:spPr>
            <a:xfrm>
              <a:off x="10276791" y="5839372"/>
              <a:ext cx="1636776" cy="769441"/>
            </a:xfrm>
            <a:prstGeom prst="rect">
              <a:avLst/>
            </a:prstGeom>
            <a:noFill/>
          </p:spPr>
          <p:txBody>
            <a:bodyPr wrap="square" rtlCol="0">
              <a:spAutoFit/>
            </a:bodyPr>
            <a:lstStyle>
              <a:defPPr>
                <a:defRPr lang="ko-KR"/>
              </a:defPPr>
              <a:lvl1pPr>
                <a:defRPr sz="8800" b="1">
                  <a:solidFill>
                    <a:schemeClr val="tx1">
                      <a:lumMod val="60000"/>
                      <a:lumOff val="40000"/>
                    </a:schemeClr>
                  </a:solidFill>
                </a:defRPr>
              </a:lvl1pPr>
            </a:lstStyle>
            <a:p>
              <a:r>
                <a:rPr lang="en-US" altLang="ko-KR" sz="4400" dirty="0"/>
                <a:t>”</a:t>
              </a:r>
              <a:endParaRPr lang="ko-KR" altLang="en-US" sz="4400" dirty="0"/>
            </a:p>
          </p:txBody>
        </p:sp>
        <p:sp>
          <p:nvSpPr>
            <p:cNvPr id="49" name="TextBox 48">
              <a:extLst>
                <a:ext uri="{FF2B5EF4-FFF2-40B4-BE49-F238E27FC236}">
                  <a16:creationId xmlns:a16="http://schemas.microsoft.com/office/drawing/2014/main" id="{ED2BD5B2-DEBC-C9BB-64C8-76E22F9EE19D}"/>
                </a:ext>
              </a:extLst>
            </p:cNvPr>
            <p:cNvSpPr txBox="1"/>
            <p:nvPr/>
          </p:nvSpPr>
          <p:spPr>
            <a:xfrm>
              <a:off x="3785195" y="5700041"/>
              <a:ext cx="6615914" cy="430887"/>
            </a:xfrm>
            <a:prstGeom prst="rect">
              <a:avLst/>
            </a:prstGeom>
            <a:noFill/>
          </p:spPr>
          <p:txBody>
            <a:bodyPr wrap="none" rtlCol="0">
              <a:spAutoFit/>
            </a:bodyPr>
            <a:lstStyle/>
            <a:p>
              <a:r>
                <a:rPr lang="ko-KR" altLang="en-US" sz="2200" b="1" i="1" dirty="0"/>
                <a:t>이번 관통 프로젝트를 하면서 소감 한마디 말씀해주세요</a:t>
              </a:r>
              <a:endParaRPr lang="en-US" altLang="ko-KR" sz="2200" b="1" i="1" dirty="0"/>
            </a:p>
          </p:txBody>
        </p:sp>
      </p:grpSp>
    </p:spTree>
    <p:extLst>
      <p:ext uri="{BB962C8B-B14F-4D97-AF65-F5344CB8AC3E}">
        <p14:creationId xmlns:p14="http://schemas.microsoft.com/office/powerpoint/2010/main" val="17548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구름, 야외, 타워 블록, 하늘이(가) 표시된 사진&#10;&#10;자동 생성된 설명">
            <a:extLst>
              <a:ext uri="{FF2B5EF4-FFF2-40B4-BE49-F238E27FC236}">
                <a16:creationId xmlns:a16="http://schemas.microsoft.com/office/drawing/2014/main" id="{988B647B-1390-BDA6-C1C7-446C040DE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2057"/>
          </a:xfrm>
          <a:prstGeom prst="rect">
            <a:avLst/>
          </a:prstGeom>
        </p:spPr>
      </p:pic>
      <p:sp>
        <p:nvSpPr>
          <p:cNvPr id="6" name="직사각형 5">
            <a:extLst>
              <a:ext uri="{FF2B5EF4-FFF2-40B4-BE49-F238E27FC236}">
                <a16:creationId xmlns:a16="http://schemas.microsoft.com/office/drawing/2014/main" id="{2227AFDA-899A-4A08-9683-3D5B9C7E49C4}"/>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B45A9C7-3441-4DA3-AF7E-2EB769AAC385}"/>
              </a:ext>
            </a:extLst>
          </p:cNvPr>
          <p:cNvSpPr txBox="1"/>
          <p:nvPr/>
        </p:nvSpPr>
        <p:spPr>
          <a:xfrm>
            <a:off x="3585543" y="2345306"/>
            <a:ext cx="5020926" cy="1446550"/>
          </a:xfrm>
          <a:prstGeom prst="rect">
            <a:avLst/>
          </a:prstGeom>
          <a:noFill/>
        </p:spPr>
        <p:txBody>
          <a:bodyPr wrap="none" rtlCol="0">
            <a:spAutoFit/>
          </a:bodyPr>
          <a:lstStyle/>
          <a:p>
            <a:pPr algn="ctr"/>
            <a:r>
              <a:rPr lang="en-US" altLang="ko-KR" sz="8800" dirty="0">
                <a:solidFill>
                  <a:schemeClr val="bg1"/>
                </a:solidFill>
                <a:latin typeface="+mj-lt"/>
              </a:rPr>
              <a:t>Appendix</a:t>
            </a:r>
            <a:endParaRPr lang="ko-KR" altLang="en-US" sz="8800" dirty="0">
              <a:solidFill>
                <a:schemeClr val="bg1"/>
              </a:solidFill>
              <a:latin typeface="+mj-lt"/>
            </a:endParaRPr>
          </a:p>
        </p:txBody>
      </p:sp>
    </p:spTree>
    <p:extLst>
      <p:ext uri="{BB962C8B-B14F-4D97-AF65-F5344CB8AC3E}">
        <p14:creationId xmlns:p14="http://schemas.microsoft.com/office/powerpoint/2010/main" val="404602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1469057" cy="646331"/>
          </a:xfrm>
          <a:prstGeom prst="rect">
            <a:avLst/>
          </a:prstGeom>
          <a:noFill/>
        </p:spPr>
        <p:txBody>
          <a:bodyPr wrap="none" rtlCol="0">
            <a:spAutoFit/>
          </a:bodyPr>
          <a:lstStyle/>
          <a:p>
            <a:r>
              <a:rPr lang="en-US" altLang="ko-KR" sz="3600" spc="-300" dirty="0">
                <a:latin typeface="+mn-ea"/>
              </a:rPr>
              <a:t>Prompt</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724878" cy="261610"/>
          </a:xfrm>
          <a:prstGeom prst="rect">
            <a:avLst/>
          </a:prstGeom>
          <a:noFill/>
        </p:spPr>
        <p:txBody>
          <a:bodyPr wrap="none" rtlCol="0">
            <a:spAutoFit/>
          </a:bodyPr>
          <a:lstStyle/>
          <a:p>
            <a:r>
              <a:rPr lang="en-US" altLang="ko-KR" sz="1100" dirty="0"/>
              <a:t>Appendix</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20069A9-4D74-9F5D-C9EF-92A30A39B7F7}"/>
              </a:ext>
            </a:extLst>
          </p:cNvPr>
          <p:cNvSpPr txBox="1"/>
          <p:nvPr/>
        </p:nvSpPr>
        <p:spPr>
          <a:xfrm>
            <a:off x="635179" y="1128403"/>
            <a:ext cx="6994814" cy="5478423"/>
          </a:xfrm>
          <a:prstGeom prst="rect">
            <a:avLst/>
          </a:prstGeom>
          <a:noFill/>
        </p:spPr>
        <p:txBody>
          <a:bodyPr wrap="square" rtlCol="0">
            <a:spAutoFit/>
          </a:bodyPr>
          <a:lstStyle/>
          <a:p>
            <a:r>
              <a:rPr kumimoji="1" lang="en" altLang="ko-KR" sz="1000" i="1" dirty="0"/>
              <a:t> 1. You are an interior chatbot based on the database of our interior site, which lets you know which interior is appropriate when users ask questions.</a:t>
            </a:r>
          </a:p>
          <a:p>
            <a:r>
              <a:rPr kumimoji="1" lang="en" altLang="ko-KR" sz="1000" i="1" dirty="0"/>
              <a:t> 2. you must analyze user needs and recommend the most suitable interior design.</a:t>
            </a:r>
          </a:p>
          <a:p>
            <a:r>
              <a:rPr kumimoji="1" lang="en" altLang="ko-KR" sz="1000" i="1" dirty="0"/>
              <a:t> 3. You are given two interior content. Analyze and you can recommend the most appropriate content or you can both recommend two content if two content is highly related two the user query.</a:t>
            </a:r>
          </a:p>
          <a:p>
            <a:r>
              <a:rPr kumimoji="1" lang="en" altLang="ko-KR" sz="1000" i="1" dirty="0"/>
              <a:t> 4. you must the following</a:t>
            </a:r>
          </a:p>
          <a:p>
            <a:r>
              <a:rPr kumimoji="1" lang="en" altLang="ko-KR" sz="1000" i="1" dirty="0"/>
              <a:t>    4.1 Most of all, consider the area of the house where the user lives.</a:t>
            </a:r>
          </a:p>
          <a:p>
            <a:r>
              <a:rPr kumimoji="1" lang="en" altLang="ko-KR" sz="1000" i="1" dirty="0"/>
              <a:t>    4.2 Next, consider what kind of interior and furniture the user thinks of.</a:t>
            </a:r>
          </a:p>
          <a:p>
            <a:r>
              <a:rPr kumimoji="1" lang="en" altLang="ko-KR" sz="1000" i="1" dirty="0"/>
              <a:t>    4.3 Next, consider the user's occupation and lifecycle.</a:t>
            </a:r>
          </a:p>
          <a:p>
            <a:r>
              <a:rPr kumimoji="1" lang="en" altLang="ko-KR" sz="1000" i="1" dirty="0"/>
              <a:t>    4.4 As the last subordinate, consider the overall color and tone that the user wants.</a:t>
            </a:r>
          </a:p>
          <a:p>
            <a:endParaRPr kumimoji="1" lang="en" altLang="ko-KR" sz="1000" i="1" dirty="0"/>
          </a:p>
          <a:p>
            <a:r>
              <a:rPr kumimoji="1" lang="en" altLang="ko-KR" sz="1000" i="1" dirty="0"/>
              <a:t>5. When generating an answer, you should keep in mind as follows.</a:t>
            </a:r>
          </a:p>
          <a:p>
            <a:r>
              <a:rPr kumimoji="1" lang="en" altLang="ko-KR" sz="1000" i="1" dirty="0"/>
              <a:t>    5.1 You should answer the interior design </a:t>
            </a:r>
            <a:r>
              <a:rPr kumimoji="1" lang="en" altLang="ko-KR" sz="1000" i="1" dirty="0" err="1"/>
              <a:t>adequated</a:t>
            </a:r>
            <a:r>
              <a:rPr kumimoji="1" lang="en" altLang="ko-KR" sz="1000" i="1" dirty="0"/>
              <a:t> to user's preference. In this case, you should retrieving the information in the DB.</a:t>
            </a:r>
          </a:p>
          <a:p>
            <a:r>
              <a:rPr kumimoji="1" lang="en" altLang="ko-KR" sz="1000" i="1" dirty="0"/>
              <a:t>    5.2 And you should answer by connecting your answer with the interior posts in the DB.</a:t>
            </a:r>
          </a:p>
          <a:p>
            <a:r>
              <a:rPr kumimoji="1" lang="en" altLang="ko-KR" sz="1000" i="1" dirty="0"/>
              <a:t>    Example) You say that you like to watch movies, how about the interior using a beam projector? The post uploaded by Ronald say that he decorated the room using interior and so he can watch movies on the bed through a beam projector.</a:t>
            </a:r>
          </a:p>
          <a:p>
            <a:endParaRPr kumimoji="1" lang="en" altLang="ko-KR" sz="1000" i="1" dirty="0"/>
          </a:p>
          <a:p>
            <a:r>
              <a:rPr kumimoji="1" lang="en" altLang="ko-KR" sz="1000" i="1" dirty="0"/>
              <a:t>6. If you feel that the information is insufficient, you should ask additional questions for more information. It is not right to make inaccurate interior recommendations. Keep in mind that it may cause damage to your company.</a:t>
            </a:r>
          </a:p>
          <a:p>
            <a:r>
              <a:rPr kumimoji="1" lang="en" altLang="ko-KR" sz="1000" i="1" dirty="0"/>
              <a:t>    6.1 At this time, simply don't ask. And never ask after taking out unnecessary information from the database you are retrieving. The information in the database is not related to the user you are currently asking.</a:t>
            </a:r>
          </a:p>
          <a:p>
            <a:endParaRPr kumimoji="1" lang="en" altLang="ko-KR" sz="1000" i="1" dirty="0"/>
          </a:p>
          <a:p>
            <a:r>
              <a:rPr kumimoji="1" lang="en" altLang="ko-KR" sz="1000" i="1" dirty="0"/>
              <a:t>7. When you generate a reply, you should add the enter key('\n') every sentence to </a:t>
            </a:r>
            <a:r>
              <a:rPr kumimoji="1" lang="en" altLang="ko-KR" sz="1000" i="1" dirty="0" err="1"/>
              <a:t>seperate</a:t>
            </a:r>
            <a:r>
              <a:rPr kumimoji="1" lang="en" altLang="ko-KR" sz="1000" i="1" dirty="0"/>
              <a:t> the sentence.</a:t>
            </a:r>
          </a:p>
          <a:p>
            <a:r>
              <a:rPr kumimoji="1" lang="en" altLang="ko-KR" sz="1000" i="1" dirty="0"/>
              <a:t>8. This content of the database you are retrieving is not </a:t>
            </a:r>
            <a:r>
              <a:rPr kumimoji="1" lang="en" altLang="ko-KR" sz="1000" i="1" dirty="0" err="1"/>
              <a:t>corrleated</a:t>
            </a:r>
            <a:r>
              <a:rPr kumimoji="1" lang="en" altLang="ko-KR" sz="1000" i="1" dirty="0"/>
              <a:t> the user you are chatting. So, Do not refer the anything like name with using the database content.</a:t>
            </a:r>
          </a:p>
          <a:p>
            <a:r>
              <a:rPr kumimoji="1" lang="en" altLang="ko-KR" sz="1000" i="1" dirty="0"/>
              <a:t>9. you can chat freely if the query is not correlated with interior. Make </a:t>
            </a:r>
            <a:r>
              <a:rPr kumimoji="1" lang="en" altLang="ko-KR" sz="1000" i="1" dirty="0" err="1"/>
              <a:t>PingPong</a:t>
            </a:r>
            <a:r>
              <a:rPr kumimoji="1" lang="en" altLang="ko-KR" sz="1000" i="1" dirty="0"/>
              <a:t> like other chatbot</a:t>
            </a:r>
          </a:p>
          <a:p>
            <a:r>
              <a:rPr kumimoji="1" lang="en" altLang="ko-KR" sz="1000" i="1" dirty="0"/>
              <a:t>10. You Should refer the content title which content you refer.</a:t>
            </a:r>
          </a:p>
          <a:p>
            <a:r>
              <a:rPr kumimoji="1" lang="en" altLang="ko-KR" sz="1000" i="1" dirty="0"/>
              <a:t>11. You should should answer in Korean It's important because the user is </a:t>
            </a:r>
            <a:r>
              <a:rPr kumimoji="1" lang="en" altLang="ko-KR" sz="1000" i="1" dirty="0" err="1"/>
              <a:t>korean</a:t>
            </a:r>
            <a:r>
              <a:rPr kumimoji="1" lang="en" altLang="ko-KR" sz="1000" i="1" dirty="0"/>
              <a:t>.</a:t>
            </a:r>
          </a:p>
          <a:p>
            <a:endParaRPr kumimoji="1" lang="en" altLang="ko-KR" sz="1000" i="1" dirty="0"/>
          </a:p>
          <a:p>
            <a:r>
              <a:rPr kumimoji="1" lang="en" altLang="ko-KR" sz="1000" i="1" dirty="0"/>
              <a:t># # [Information]</a:t>
            </a:r>
          </a:p>
          <a:p>
            <a:r>
              <a:rPr kumimoji="1" lang="en" altLang="ko-KR" sz="1000" i="1" dirty="0"/>
              <a:t># # {context}</a:t>
            </a:r>
          </a:p>
          <a:p>
            <a:endParaRPr kumimoji="1" lang="en" altLang="ko-KR" sz="1000" i="1" dirty="0"/>
          </a:p>
          <a:p>
            <a:r>
              <a:rPr kumimoji="1" lang="en" altLang="ko-KR" sz="1000" i="1" dirty="0"/>
              <a:t># # [Task]</a:t>
            </a:r>
          </a:p>
          <a:p>
            <a:r>
              <a:rPr kumimoji="1" lang="en" altLang="ko-KR" sz="1000" i="1" dirty="0"/>
              <a:t># # {question}</a:t>
            </a:r>
            <a:endParaRPr kumimoji="1" lang="ko-KR" altLang="en-US" sz="1000" i="1" dirty="0"/>
          </a:p>
        </p:txBody>
      </p:sp>
      <p:grpSp>
        <p:nvGrpSpPr>
          <p:cNvPr id="16" name="그룹 15">
            <a:extLst>
              <a:ext uri="{FF2B5EF4-FFF2-40B4-BE49-F238E27FC236}">
                <a16:creationId xmlns:a16="http://schemas.microsoft.com/office/drawing/2014/main" id="{F44834B3-747F-4E77-D7A0-900B3715CC08}"/>
              </a:ext>
            </a:extLst>
          </p:cNvPr>
          <p:cNvGrpSpPr/>
          <p:nvPr/>
        </p:nvGrpSpPr>
        <p:grpSpPr>
          <a:xfrm>
            <a:off x="7914031" y="1505654"/>
            <a:ext cx="4575832" cy="2677459"/>
            <a:chOff x="7861565" y="1687829"/>
            <a:chExt cx="4575832" cy="2677459"/>
          </a:xfrm>
        </p:grpSpPr>
        <p:sp>
          <p:nvSpPr>
            <p:cNvPr id="8" name="TextBox 7">
              <a:extLst>
                <a:ext uri="{FF2B5EF4-FFF2-40B4-BE49-F238E27FC236}">
                  <a16:creationId xmlns:a16="http://schemas.microsoft.com/office/drawing/2014/main" id="{3305081A-E622-346E-A61F-66ADDB016FBD}"/>
                </a:ext>
              </a:extLst>
            </p:cNvPr>
            <p:cNvSpPr txBox="1"/>
            <p:nvPr/>
          </p:nvSpPr>
          <p:spPr>
            <a:xfrm>
              <a:off x="8401986" y="2580381"/>
              <a:ext cx="2962671" cy="1477328"/>
            </a:xfrm>
            <a:prstGeom prst="rect">
              <a:avLst/>
            </a:prstGeom>
            <a:noFill/>
          </p:spPr>
          <p:txBody>
            <a:bodyPr wrap="none" rtlCol="0">
              <a:spAutoFit/>
            </a:bodyPr>
            <a:lstStyle/>
            <a:p>
              <a:r>
                <a:rPr kumimoji="1" lang="en-US" altLang="ko-KR" b="1" dirty="0"/>
                <a:t>1~2</a:t>
              </a:r>
              <a:r>
                <a:rPr kumimoji="1" lang="ko-KR" altLang="en-US" b="1" dirty="0"/>
                <a:t> </a:t>
              </a:r>
              <a:r>
                <a:rPr kumimoji="1" lang="ko-KR" altLang="en-US" b="1" dirty="0" err="1"/>
                <a:t>챗봇의</a:t>
              </a:r>
              <a:r>
                <a:rPr kumimoji="1" lang="ko-KR" altLang="en-US" b="1" dirty="0"/>
                <a:t> 역할 설정</a:t>
              </a:r>
              <a:endParaRPr kumimoji="1" lang="en-US" altLang="ko-KR" b="1" dirty="0"/>
            </a:p>
            <a:p>
              <a:endParaRPr kumimoji="1" lang="en-US" altLang="ko-KR" b="1" dirty="0"/>
            </a:p>
            <a:p>
              <a:r>
                <a:rPr kumimoji="1" lang="en-US" altLang="ko-KR" b="1" dirty="0"/>
                <a:t>3~6 : </a:t>
              </a:r>
              <a:r>
                <a:rPr kumimoji="1" lang="ko-KR" altLang="en-US" b="1" dirty="0"/>
                <a:t>인테리어 추천 규약 설정</a:t>
              </a:r>
              <a:endParaRPr kumimoji="1" lang="en-US" altLang="ko-KR" b="1" dirty="0"/>
            </a:p>
            <a:p>
              <a:endParaRPr kumimoji="1" lang="en-US" altLang="ko-KR" b="1" dirty="0"/>
            </a:p>
            <a:p>
              <a:r>
                <a:rPr kumimoji="1" lang="en-US" altLang="ko-KR" b="1" dirty="0"/>
                <a:t>7~11</a:t>
              </a:r>
              <a:r>
                <a:rPr kumimoji="1" lang="ko-KR" altLang="en-US" b="1" dirty="0"/>
                <a:t> </a:t>
              </a:r>
              <a:r>
                <a:rPr kumimoji="1" lang="en-US" altLang="ko-KR" b="1" dirty="0"/>
                <a:t>:</a:t>
              </a:r>
              <a:r>
                <a:rPr kumimoji="1" lang="ko-KR" altLang="en-US" b="1" dirty="0"/>
                <a:t> 기타 답변 형식 규약 등</a:t>
              </a:r>
            </a:p>
          </p:txBody>
        </p:sp>
        <p:sp>
          <p:nvSpPr>
            <p:cNvPr id="11" name="TextBox 10">
              <a:extLst>
                <a:ext uri="{FF2B5EF4-FFF2-40B4-BE49-F238E27FC236}">
                  <a16:creationId xmlns:a16="http://schemas.microsoft.com/office/drawing/2014/main" id="{295B3094-7344-1901-CCD3-27E9A4677D91}"/>
                </a:ext>
              </a:extLst>
            </p:cNvPr>
            <p:cNvSpPr txBox="1"/>
            <p:nvPr/>
          </p:nvSpPr>
          <p:spPr>
            <a:xfrm>
              <a:off x="7861565" y="1687829"/>
              <a:ext cx="2641589" cy="1631216"/>
            </a:xfrm>
            <a:prstGeom prst="rect">
              <a:avLst/>
            </a:prstGeom>
            <a:noFill/>
          </p:spPr>
          <p:txBody>
            <a:bodyPr wrap="square" rtlCol="0">
              <a:spAutoFit/>
            </a:bodyPr>
            <a:lstStyle/>
            <a:p>
              <a:r>
                <a:rPr lang="ko-KR" altLang="en-US" sz="10000" dirty="0">
                  <a:solidFill>
                    <a:schemeClr val="accent3"/>
                  </a:solidFill>
                </a:rPr>
                <a:t> </a:t>
              </a:r>
              <a:r>
                <a:rPr lang="ko-KR" altLang="en-US" sz="5000" dirty="0">
                  <a:solidFill>
                    <a:schemeClr val="accent3"/>
                  </a:solidFill>
                </a:rPr>
                <a:t>「</a:t>
              </a:r>
            </a:p>
          </p:txBody>
        </p:sp>
        <p:sp>
          <p:nvSpPr>
            <p:cNvPr id="13" name="TextBox 12">
              <a:extLst>
                <a:ext uri="{FF2B5EF4-FFF2-40B4-BE49-F238E27FC236}">
                  <a16:creationId xmlns:a16="http://schemas.microsoft.com/office/drawing/2014/main" id="{5E9E5837-CF44-C4A0-7B72-F41DD0A26095}"/>
                </a:ext>
              </a:extLst>
            </p:cNvPr>
            <p:cNvSpPr txBox="1"/>
            <p:nvPr/>
          </p:nvSpPr>
          <p:spPr>
            <a:xfrm>
              <a:off x="11138644" y="3503514"/>
              <a:ext cx="1298753" cy="861774"/>
            </a:xfrm>
            <a:prstGeom prst="rect">
              <a:avLst/>
            </a:prstGeom>
            <a:noFill/>
          </p:spPr>
          <p:txBody>
            <a:bodyPr wrap="square" rtlCol="0">
              <a:spAutoFit/>
            </a:bodyPr>
            <a:lstStyle>
              <a:defPPr>
                <a:defRPr lang="ko-KR"/>
              </a:defPPr>
              <a:lvl1pPr>
                <a:defRPr sz="13800">
                  <a:solidFill>
                    <a:srgbClr val="0194E7"/>
                  </a:solidFill>
                </a:defRPr>
              </a:lvl1pPr>
            </a:lstStyle>
            <a:p>
              <a:r>
                <a:rPr lang="ko-KR" altLang="en-US" sz="5000" dirty="0">
                  <a:solidFill>
                    <a:schemeClr val="accent3"/>
                  </a:solidFill>
                </a:rPr>
                <a:t>」 </a:t>
              </a:r>
            </a:p>
          </p:txBody>
        </p:sp>
      </p:grpSp>
      <p:sp>
        <p:nvSpPr>
          <p:cNvPr id="18" name="직사각형 17">
            <a:extLst>
              <a:ext uri="{FF2B5EF4-FFF2-40B4-BE49-F238E27FC236}">
                <a16:creationId xmlns:a16="http://schemas.microsoft.com/office/drawing/2014/main" id="{30C761F4-7219-F637-7B01-9AD738786EF7}"/>
              </a:ext>
            </a:extLst>
          </p:cNvPr>
          <p:cNvSpPr/>
          <p:nvPr/>
        </p:nvSpPr>
        <p:spPr>
          <a:xfrm>
            <a:off x="539646" y="950294"/>
            <a:ext cx="7090347" cy="5778727"/>
          </a:xfrm>
          <a:prstGeom prst="rect">
            <a:avLst/>
          </a:prstGeom>
          <a:solidFill>
            <a:schemeClr val="accent3">
              <a:alpha val="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9" name="그룹 18">
            <a:extLst>
              <a:ext uri="{FF2B5EF4-FFF2-40B4-BE49-F238E27FC236}">
                <a16:creationId xmlns:a16="http://schemas.microsoft.com/office/drawing/2014/main" id="{B26DBE8F-95E7-68C9-7BD1-C6CF74AA3FAD}"/>
              </a:ext>
            </a:extLst>
          </p:cNvPr>
          <p:cNvGrpSpPr/>
          <p:nvPr/>
        </p:nvGrpSpPr>
        <p:grpSpPr>
          <a:xfrm>
            <a:off x="7998976" y="3345329"/>
            <a:ext cx="3270630" cy="1960850"/>
            <a:chOff x="7861565" y="1687829"/>
            <a:chExt cx="3270630" cy="1960850"/>
          </a:xfrm>
        </p:grpSpPr>
        <p:sp>
          <p:nvSpPr>
            <p:cNvPr id="21" name="TextBox 20">
              <a:extLst>
                <a:ext uri="{FF2B5EF4-FFF2-40B4-BE49-F238E27FC236}">
                  <a16:creationId xmlns:a16="http://schemas.microsoft.com/office/drawing/2014/main" id="{94A3BD01-D736-45DE-7118-716F25708530}"/>
                </a:ext>
              </a:extLst>
            </p:cNvPr>
            <p:cNvSpPr txBox="1"/>
            <p:nvPr/>
          </p:nvSpPr>
          <p:spPr>
            <a:xfrm>
              <a:off x="8038591" y="3279347"/>
              <a:ext cx="3093604" cy="369332"/>
            </a:xfrm>
            <a:prstGeom prst="rect">
              <a:avLst/>
            </a:prstGeom>
            <a:noFill/>
          </p:spPr>
          <p:txBody>
            <a:bodyPr wrap="none" rtlCol="0">
              <a:spAutoFit/>
            </a:bodyPr>
            <a:lstStyle/>
            <a:p>
              <a:r>
                <a:rPr kumimoji="1" lang="ko-KR" altLang="en-US" b="1" dirty="0"/>
                <a:t>* 영어로 </a:t>
              </a:r>
              <a:r>
                <a:rPr kumimoji="1" lang="en-US" altLang="ko-KR" b="1" dirty="0"/>
                <a:t>Prompting </a:t>
              </a:r>
              <a:r>
                <a:rPr kumimoji="1" lang="ko-KR" altLang="en-US" b="1" dirty="0"/>
                <a:t>하는 이유</a:t>
              </a:r>
              <a:r>
                <a:rPr kumimoji="1" lang="en-US" altLang="ko-KR" b="1" dirty="0"/>
                <a:t>?</a:t>
              </a:r>
            </a:p>
          </p:txBody>
        </p:sp>
        <p:sp>
          <p:nvSpPr>
            <p:cNvPr id="22" name="TextBox 21">
              <a:extLst>
                <a:ext uri="{FF2B5EF4-FFF2-40B4-BE49-F238E27FC236}">
                  <a16:creationId xmlns:a16="http://schemas.microsoft.com/office/drawing/2014/main" id="{33CF2DFC-EE77-1224-3A6F-23F5B88EFF41}"/>
                </a:ext>
              </a:extLst>
            </p:cNvPr>
            <p:cNvSpPr txBox="1"/>
            <p:nvPr/>
          </p:nvSpPr>
          <p:spPr>
            <a:xfrm>
              <a:off x="7861565" y="1687829"/>
              <a:ext cx="2641589" cy="861774"/>
            </a:xfrm>
            <a:prstGeom prst="rect">
              <a:avLst/>
            </a:prstGeom>
            <a:noFill/>
          </p:spPr>
          <p:txBody>
            <a:bodyPr wrap="square" rtlCol="0">
              <a:spAutoFit/>
            </a:bodyPr>
            <a:lstStyle/>
            <a:p>
              <a:endParaRPr lang="ko-KR" altLang="en-US" sz="5000" dirty="0">
                <a:solidFill>
                  <a:schemeClr val="accent3"/>
                </a:solidFill>
              </a:endParaRPr>
            </a:p>
          </p:txBody>
        </p:sp>
      </p:grpSp>
      <p:sp>
        <p:nvSpPr>
          <p:cNvPr id="28" name="TextBox 27">
            <a:extLst>
              <a:ext uri="{FF2B5EF4-FFF2-40B4-BE49-F238E27FC236}">
                <a16:creationId xmlns:a16="http://schemas.microsoft.com/office/drawing/2014/main" id="{2013673A-07ED-C4BD-154A-5AB4739AC51A}"/>
              </a:ext>
            </a:extLst>
          </p:cNvPr>
          <p:cNvSpPr txBox="1"/>
          <p:nvPr/>
        </p:nvSpPr>
        <p:spPr>
          <a:xfrm>
            <a:off x="8063576" y="5352346"/>
            <a:ext cx="4498182" cy="523220"/>
          </a:xfrm>
          <a:prstGeom prst="rect">
            <a:avLst/>
          </a:prstGeom>
          <a:noFill/>
        </p:spPr>
        <p:txBody>
          <a:bodyPr wrap="square">
            <a:spAutoFit/>
          </a:bodyPr>
          <a:lstStyle/>
          <a:p>
            <a:r>
              <a:rPr kumimoji="1" lang="en-US" altLang="ko-KR" sz="1400" b="1" dirty="0">
                <a:solidFill>
                  <a:srgbClr val="FF0000"/>
                </a:solidFill>
              </a:rPr>
              <a:t>=&gt;</a:t>
            </a:r>
            <a:r>
              <a:rPr kumimoji="1" lang="ko-KR" altLang="en-US" sz="1400" b="1" dirty="0">
                <a:solidFill>
                  <a:srgbClr val="FF0000"/>
                </a:solidFill>
              </a:rPr>
              <a:t> 더 높은 성능을 기대할 수 있음</a:t>
            </a:r>
            <a:endParaRPr kumimoji="1" lang="en-US" altLang="ko-KR" sz="1400" b="1" dirty="0">
              <a:solidFill>
                <a:srgbClr val="FF0000"/>
              </a:solidFill>
            </a:endParaRPr>
          </a:p>
          <a:p>
            <a:r>
              <a:rPr kumimoji="1" lang="en-US" altLang="ko-KR" sz="1400" b="1" dirty="0"/>
              <a:t>(GPT3</a:t>
            </a:r>
            <a:r>
              <a:rPr kumimoji="1" lang="ko-KR" altLang="en-US" sz="1400" b="1" dirty="0"/>
              <a:t> 기준 학습 데이터셋의 </a:t>
            </a:r>
            <a:r>
              <a:rPr kumimoji="1" lang="en-US" altLang="ko-KR" sz="1400" b="1" dirty="0"/>
              <a:t>90%</a:t>
            </a:r>
            <a:r>
              <a:rPr kumimoji="1" lang="ko-KR" altLang="en-US" sz="1400" b="1" dirty="0"/>
              <a:t> 이상이 영어 </a:t>
            </a:r>
            <a:r>
              <a:rPr kumimoji="1" lang="en-US" altLang="ko-KR" sz="1400" b="1" dirty="0"/>
              <a:t>–</a:t>
            </a:r>
            <a:r>
              <a:rPr kumimoji="1" lang="ko-KR" altLang="en-US" sz="1400" b="1" dirty="0"/>
              <a:t> </a:t>
            </a:r>
            <a:r>
              <a:rPr kumimoji="1" lang="ko-KR" altLang="en-US" sz="1400" b="1" dirty="0">
                <a:hlinkClick r:id="rId2"/>
              </a:rPr>
              <a:t>출처</a:t>
            </a:r>
            <a:r>
              <a:rPr kumimoji="1" lang="en-US" altLang="ko-KR" sz="1400" b="1" dirty="0"/>
              <a:t>)</a:t>
            </a:r>
            <a:endParaRPr kumimoji="1" lang="ko-KR" altLang="en-US" sz="1400" b="1" dirty="0"/>
          </a:p>
        </p:txBody>
      </p:sp>
    </p:spTree>
    <p:extLst>
      <p:ext uri="{BB962C8B-B14F-4D97-AF65-F5344CB8AC3E}">
        <p14:creationId xmlns:p14="http://schemas.microsoft.com/office/powerpoint/2010/main" val="154039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2966774" cy="646331"/>
          </a:xfrm>
          <a:prstGeom prst="rect">
            <a:avLst/>
          </a:prstGeom>
          <a:noFill/>
        </p:spPr>
        <p:txBody>
          <a:bodyPr wrap="none" rtlCol="0">
            <a:spAutoFit/>
          </a:bodyPr>
          <a:lstStyle/>
          <a:p>
            <a:r>
              <a:rPr kumimoji="1" lang="en-US" altLang="ja-JP" sz="3600" spc="-300" dirty="0">
                <a:latin typeface="+mn-ea"/>
              </a:rPr>
              <a:t>Chatbot - Server</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724878" cy="261610"/>
          </a:xfrm>
          <a:prstGeom prst="rect">
            <a:avLst/>
          </a:prstGeom>
          <a:noFill/>
        </p:spPr>
        <p:txBody>
          <a:bodyPr wrap="none" rtlCol="0">
            <a:spAutoFit/>
          </a:bodyPr>
          <a:lstStyle/>
          <a:p>
            <a:r>
              <a:rPr lang="en-US" altLang="ko-KR" sz="1100" dirty="0"/>
              <a:t>Appendix</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37413BA0-2A64-000C-C6BA-59BE6C6E8BD2}"/>
              </a:ext>
            </a:extLst>
          </p:cNvPr>
          <p:cNvPicPr>
            <a:picLocks noChangeAspect="1"/>
          </p:cNvPicPr>
          <p:nvPr/>
        </p:nvPicPr>
        <p:blipFill>
          <a:blip r:embed="rId2"/>
          <a:stretch>
            <a:fillRect/>
          </a:stretch>
        </p:blipFill>
        <p:spPr>
          <a:xfrm>
            <a:off x="584617" y="1351300"/>
            <a:ext cx="5370308" cy="3992400"/>
          </a:xfrm>
          <a:prstGeom prst="rect">
            <a:avLst/>
          </a:prstGeom>
        </p:spPr>
      </p:pic>
      <p:pic>
        <p:nvPicPr>
          <p:cNvPr id="7" name="그림 6">
            <a:extLst>
              <a:ext uri="{FF2B5EF4-FFF2-40B4-BE49-F238E27FC236}">
                <a16:creationId xmlns:a16="http://schemas.microsoft.com/office/drawing/2014/main" id="{77E93731-9D44-0A2E-0AD7-3E86B39A8212}"/>
              </a:ext>
            </a:extLst>
          </p:cNvPr>
          <p:cNvPicPr>
            <a:picLocks noChangeAspect="1"/>
          </p:cNvPicPr>
          <p:nvPr/>
        </p:nvPicPr>
        <p:blipFill>
          <a:blip r:embed="rId3"/>
          <a:stretch>
            <a:fillRect/>
          </a:stretch>
        </p:blipFill>
        <p:spPr>
          <a:xfrm>
            <a:off x="6418705" y="1351300"/>
            <a:ext cx="4885935" cy="3992692"/>
          </a:xfrm>
          <a:prstGeom prst="rect">
            <a:avLst/>
          </a:prstGeom>
        </p:spPr>
      </p:pic>
      <p:sp>
        <p:nvSpPr>
          <p:cNvPr id="9" name="TextBox 8">
            <a:extLst>
              <a:ext uri="{FF2B5EF4-FFF2-40B4-BE49-F238E27FC236}">
                <a16:creationId xmlns:a16="http://schemas.microsoft.com/office/drawing/2014/main" id="{7C0C9047-A13D-8F69-F9CC-65078C7B194F}"/>
              </a:ext>
            </a:extLst>
          </p:cNvPr>
          <p:cNvSpPr txBox="1"/>
          <p:nvPr/>
        </p:nvSpPr>
        <p:spPr>
          <a:xfrm>
            <a:off x="697977" y="5506700"/>
            <a:ext cx="9713212" cy="371512"/>
          </a:xfrm>
          <a:prstGeom prst="rect">
            <a:avLst/>
          </a:prstGeom>
          <a:noFill/>
        </p:spPr>
        <p:txBody>
          <a:bodyPr wrap="square" rtlCol="0">
            <a:spAutoFit/>
          </a:bodyPr>
          <a:lstStyle/>
          <a:p>
            <a:pPr marL="285750" indent="-285750">
              <a:lnSpc>
                <a:spcPct val="120000"/>
              </a:lnSpc>
              <a:buFontTx/>
              <a:buChar char="-"/>
            </a:pPr>
            <a:r>
              <a:rPr lang="en-US" altLang="ko-KR" sz="1600" b="1" spc="-150" dirty="0">
                <a:latin typeface="DM Sans" panose="020F0502020204030204" pitchFamily="34" charset="0"/>
              </a:rPr>
              <a:t>Chatbot </a:t>
            </a:r>
            <a:r>
              <a:rPr lang="ko-KR" altLang="en-US" sz="1600" b="1" spc="-150" dirty="0">
                <a:latin typeface="DM Sans" panose="020F0502020204030204" pitchFamily="34" charset="0"/>
              </a:rPr>
              <a:t>서버의 </a:t>
            </a:r>
            <a:r>
              <a:rPr lang="en-US" altLang="ko-KR" sz="1600" b="1" spc="-150" dirty="0">
                <a:latin typeface="DM Sans" panose="020F0502020204030204" pitchFamily="34" charset="0"/>
              </a:rPr>
              <a:t>RAG</a:t>
            </a:r>
            <a:r>
              <a:rPr lang="ko-KR" altLang="en-US" sz="1600" b="1" spc="-150" dirty="0">
                <a:latin typeface="DM Sans" panose="020F0502020204030204" pitchFamily="34" charset="0"/>
              </a:rPr>
              <a:t> 부분 코드 캡처</a:t>
            </a:r>
            <a:endParaRPr lang="ko-KR" altLang="en-US" sz="1600" spc="-150" dirty="0"/>
          </a:p>
        </p:txBody>
      </p:sp>
    </p:spTree>
    <p:extLst>
      <p:ext uri="{BB962C8B-B14F-4D97-AF65-F5344CB8AC3E}">
        <p14:creationId xmlns:p14="http://schemas.microsoft.com/office/powerpoint/2010/main" val="395285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EAEBF8B-3A69-46EF-A367-936B6CC1954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024F486E-54F4-404F-83B6-9BFBEFE979B8}"/>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15125F2-1B27-4E65-90FD-15228A57767D}"/>
              </a:ext>
            </a:extLst>
          </p:cNvPr>
          <p:cNvSpPr txBox="1"/>
          <p:nvPr/>
        </p:nvSpPr>
        <p:spPr>
          <a:xfrm>
            <a:off x="4399061" y="2705725"/>
            <a:ext cx="3393878" cy="1446550"/>
          </a:xfrm>
          <a:prstGeom prst="rect">
            <a:avLst/>
          </a:prstGeom>
          <a:noFill/>
        </p:spPr>
        <p:txBody>
          <a:bodyPr wrap="none" rtlCol="0">
            <a:spAutoFit/>
          </a:bodyPr>
          <a:lstStyle/>
          <a:p>
            <a:pPr algn="ctr"/>
            <a:r>
              <a:rPr lang="en-US" altLang="ko-KR" sz="8800" dirty="0">
                <a:solidFill>
                  <a:schemeClr val="bg1"/>
                </a:solidFill>
                <a:latin typeface="+mj-lt"/>
              </a:rPr>
              <a:t>WHY</a:t>
            </a:r>
            <a:endParaRPr lang="ko-KR" altLang="en-US" sz="8800" dirty="0">
              <a:solidFill>
                <a:schemeClr val="bg1"/>
              </a:solidFill>
              <a:latin typeface="+mj-lt"/>
            </a:endParaRPr>
          </a:p>
        </p:txBody>
      </p:sp>
    </p:spTree>
    <p:extLst>
      <p:ext uri="{BB962C8B-B14F-4D97-AF65-F5344CB8AC3E}">
        <p14:creationId xmlns:p14="http://schemas.microsoft.com/office/powerpoint/2010/main" val="346271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B34DA5A-15CD-4088-A7BD-AC039ACD65A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AE332E1E-B57B-4B58-9541-22D7DF40CDD5}"/>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EF3D946-7558-4631-B22E-EB78E579DD9C}"/>
              </a:ext>
            </a:extLst>
          </p:cNvPr>
          <p:cNvSpPr txBox="1"/>
          <p:nvPr/>
        </p:nvSpPr>
        <p:spPr>
          <a:xfrm>
            <a:off x="4071248" y="2651460"/>
            <a:ext cx="4049507" cy="1862048"/>
          </a:xfrm>
          <a:prstGeom prst="rect">
            <a:avLst/>
          </a:prstGeom>
          <a:noFill/>
        </p:spPr>
        <p:txBody>
          <a:bodyPr wrap="none" rtlCol="0" anchor="ctr">
            <a:spAutoFit/>
          </a:bodyPr>
          <a:lstStyle/>
          <a:p>
            <a:pPr algn="ctr"/>
            <a:r>
              <a:rPr lang="en-US" altLang="ko-KR" sz="11500" b="1" dirty="0">
                <a:solidFill>
                  <a:schemeClr val="bg1"/>
                </a:solidFill>
                <a:latin typeface="G마켓 산스 TTF Bold" panose="02000000000000000000" pitchFamily="2" charset="-127"/>
                <a:ea typeface="G마켓 산스 TTF Bold" panose="02000000000000000000" pitchFamily="2" charset="-127"/>
              </a:rPr>
              <a:t>Q&amp;A</a:t>
            </a:r>
            <a:endParaRPr lang="ko-KR" altLang="en-US" sz="11500" b="1" dirty="0">
              <a:solidFill>
                <a:schemeClr val="bg1"/>
              </a:solidFill>
              <a:latin typeface="G마켓 산스 TTF Bold" panose="02000000000000000000" pitchFamily="2" charset="-127"/>
              <a:ea typeface="G마켓 산스 TTF Bold" panose="02000000000000000000" pitchFamily="2" charset="-127"/>
            </a:endParaRPr>
          </a:p>
        </p:txBody>
      </p:sp>
    </p:spTree>
    <p:extLst>
      <p:ext uri="{BB962C8B-B14F-4D97-AF65-F5344CB8AC3E}">
        <p14:creationId xmlns:p14="http://schemas.microsoft.com/office/powerpoint/2010/main" val="143715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4E83D0-050B-4728-80AB-903D51944219}"/>
              </a:ext>
            </a:extLst>
          </p:cNvPr>
          <p:cNvSpPr txBox="1"/>
          <p:nvPr/>
        </p:nvSpPr>
        <p:spPr>
          <a:xfrm>
            <a:off x="3290585" y="2705725"/>
            <a:ext cx="5610830" cy="1446550"/>
          </a:xfrm>
          <a:prstGeom prst="rect">
            <a:avLst/>
          </a:prstGeom>
          <a:noFill/>
        </p:spPr>
        <p:txBody>
          <a:bodyPr wrap="none" rtlCol="0">
            <a:spAutoFit/>
          </a:bodyPr>
          <a:lstStyle/>
          <a:p>
            <a:pPr algn="ctr"/>
            <a:r>
              <a:rPr lang="ko-KR" altLang="en-US" sz="8800" dirty="0">
                <a:solidFill>
                  <a:schemeClr val="bg1"/>
                </a:solidFill>
                <a:latin typeface="G마켓 산스 TTF Bold" panose="02000000000000000000" pitchFamily="2" charset="-127"/>
                <a:ea typeface="G마켓 산스 TTF Bold" panose="02000000000000000000" pitchFamily="2" charset="-127"/>
              </a:rPr>
              <a:t>감사합니다</a:t>
            </a:r>
          </a:p>
        </p:txBody>
      </p:sp>
    </p:spTree>
    <p:extLst>
      <p:ext uri="{BB962C8B-B14F-4D97-AF65-F5344CB8AC3E}">
        <p14:creationId xmlns:p14="http://schemas.microsoft.com/office/powerpoint/2010/main" val="3133972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666A8220-3A1D-4ACA-A2D5-97F2214D69F2}"/>
              </a:ext>
            </a:extLst>
          </p:cNvPr>
          <p:cNvCxnSpPr>
            <a:cxnSpLocks/>
          </p:cNvCxnSpPr>
          <p:nvPr/>
        </p:nvCxnSpPr>
        <p:spPr>
          <a:xfrm>
            <a:off x="1047344" y="1319107"/>
            <a:ext cx="1114465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E9ED8B5D-2EF0-4EB6-B22E-93A9631F0ECC}"/>
              </a:ext>
            </a:extLst>
          </p:cNvPr>
          <p:cNvCxnSpPr>
            <a:cxnSpLocks/>
          </p:cNvCxnSpPr>
          <p:nvPr/>
        </p:nvCxnSpPr>
        <p:spPr>
          <a:xfrm>
            <a:off x="1483360" y="3928306"/>
            <a:ext cx="1070864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46725842-C781-4E07-9C27-667724371AAB}"/>
              </a:ext>
            </a:extLst>
          </p:cNvPr>
          <p:cNvCxnSpPr>
            <a:cxnSpLocks/>
          </p:cNvCxnSpPr>
          <p:nvPr/>
        </p:nvCxnSpPr>
        <p:spPr>
          <a:xfrm>
            <a:off x="1483360" y="5779119"/>
            <a:ext cx="1070864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1627312C-C290-42D5-B406-A7C7AD0ADE42}"/>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テキスト ボックス 3">
            <a:extLst>
              <a:ext uri="{FF2B5EF4-FFF2-40B4-BE49-F238E27FC236}">
                <a16:creationId xmlns:a16="http://schemas.microsoft.com/office/drawing/2014/main" id="{B94902F1-4CEB-4CE2-950B-478B9478F966}"/>
              </a:ext>
            </a:extLst>
          </p:cNvPr>
          <p:cNvSpPr txBox="1"/>
          <p:nvPr/>
        </p:nvSpPr>
        <p:spPr>
          <a:xfrm>
            <a:off x="1199037" y="305526"/>
            <a:ext cx="1710725" cy="646331"/>
          </a:xfrm>
          <a:prstGeom prst="rect">
            <a:avLst/>
          </a:prstGeom>
          <a:noFill/>
        </p:spPr>
        <p:txBody>
          <a:bodyPr wrap="none" rtlCol="0">
            <a:spAutoFit/>
          </a:bodyPr>
          <a:lstStyle/>
          <a:p>
            <a:r>
              <a:rPr kumimoji="1" lang="ko-KR" altLang="en-US" sz="3600" spc="-300" dirty="0">
                <a:latin typeface="+mn-ea"/>
              </a:rPr>
              <a:t>제안배경</a:t>
            </a:r>
            <a:endParaRPr kumimoji="1" lang="ja-JP" altLang="en-US" sz="3600" spc="-300" dirty="0">
              <a:latin typeface="+mn-ea"/>
            </a:endParaRPr>
          </a:p>
        </p:txBody>
      </p:sp>
      <p:sp>
        <p:nvSpPr>
          <p:cNvPr id="9" name="TextBox 8">
            <a:extLst>
              <a:ext uri="{FF2B5EF4-FFF2-40B4-BE49-F238E27FC236}">
                <a16:creationId xmlns:a16="http://schemas.microsoft.com/office/drawing/2014/main" id="{8E7323D1-1E0C-4767-A0A1-D401D7812AB4}"/>
              </a:ext>
            </a:extLst>
          </p:cNvPr>
          <p:cNvSpPr txBox="1"/>
          <p:nvPr/>
        </p:nvSpPr>
        <p:spPr>
          <a:xfrm>
            <a:off x="388437" y="305526"/>
            <a:ext cx="577402" cy="261610"/>
          </a:xfrm>
          <a:prstGeom prst="rect">
            <a:avLst/>
          </a:prstGeom>
          <a:noFill/>
        </p:spPr>
        <p:txBody>
          <a:bodyPr wrap="none" rtlCol="0">
            <a:spAutoFit/>
          </a:bodyPr>
          <a:lstStyle/>
          <a:p>
            <a:r>
              <a:rPr lang="en-US" altLang="ko-KR" sz="1100" dirty="0"/>
              <a:t>WHY</a:t>
            </a:r>
            <a:endParaRPr lang="ko-KR" altLang="en-US" sz="1100" dirty="0"/>
          </a:p>
        </p:txBody>
      </p:sp>
      <p:cxnSp>
        <p:nvCxnSpPr>
          <p:cNvPr id="10" name="직선 연결선 9">
            <a:extLst>
              <a:ext uri="{FF2B5EF4-FFF2-40B4-BE49-F238E27FC236}">
                <a16:creationId xmlns:a16="http://schemas.microsoft.com/office/drawing/2014/main" id="{D77316B0-41DE-479F-B9D6-AC2E6C8040CC}"/>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675E95FF-336B-40C7-8D10-FB0D61A7E511}"/>
              </a:ext>
            </a:extLst>
          </p:cNvPr>
          <p:cNvGrpSpPr/>
          <p:nvPr/>
        </p:nvGrpSpPr>
        <p:grpSpPr>
          <a:xfrm>
            <a:off x="1521112" y="2282205"/>
            <a:ext cx="10533032" cy="1799710"/>
            <a:chOff x="1537048" y="1513659"/>
            <a:chExt cx="10533032" cy="1799710"/>
          </a:xfrm>
        </p:grpSpPr>
        <p:sp>
          <p:nvSpPr>
            <p:cNvPr id="11" name="TextBox 10">
              <a:extLst>
                <a:ext uri="{FF2B5EF4-FFF2-40B4-BE49-F238E27FC236}">
                  <a16:creationId xmlns:a16="http://schemas.microsoft.com/office/drawing/2014/main" id="{9C093852-BB1F-4FE8-93B1-049A7B3742E5}"/>
                </a:ext>
              </a:extLst>
            </p:cNvPr>
            <p:cNvSpPr txBox="1"/>
            <p:nvPr/>
          </p:nvSpPr>
          <p:spPr>
            <a:xfrm>
              <a:off x="1537048" y="1559825"/>
              <a:ext cx="609462" cy="369332"/>
            </a:xfrm>
            <a:prstGeom prst="rect">
              <a:avLst/>
            </a:prstGeom>
            <a:noFill/>
          </p:spPr>
          <p:txBody>
            <a:bodyPr wrap="none" rtlCol="0">
              <a:spAutoFit/>
            </a:bodyPr>
            <a:lstStyle/>
            <a:p>
              <a:r>
                <a:rPr lang="en-US" altLang="ko-KR" dirty="0"/>
                <a:t>001</a:t>
              </a:r>
              <a:endParaRPr lang="ko-KR" altLang="en-US" dirty="0"/>
            </a:p>
          </p:txBody>
        </p:sp>
        <p:sp>
          <p:nvSpPr>
            <p:cNvPr id="14" name="TextBox 13">
              <a:extLst>
                <a:ext uri="{FF2B5EF4-FFF2-40B4-BE49-F238E27FC236}">
                  <a16:creationId xmlns:a16="http://schemas.microsoft.com/office/drawing/2014/main" id="{CD01AF65-E35B-4B16-8583-98A75483D56D}"/>
                </a:ext>
              </a:extLst>
            </p:cNvPr>
            <p:cNvSpPr txBox="1"/>
            <p:nvPr/>
          </p:nvSpPr>
          <p:spPr>
            <a:xfrm>
              <a:off x="3076353" y="1513659"/>
              <a:ext cx="6163793" cy="461665"/>
            </a:xfrm>
            <a:prstGeom prst="rect">
              <a:avLst/>
            </a:prstGeom>
            <a:noFill/>
          </p:spPr>
          <p:txBody>
            <a:bodyPr wrap="square" rtlCol="0">
              <a:spAutoFit/>
            </a:bodyPr>
            <a:lstStyle/>
            <a:p>
              <a:r>
                <a:rPr lang="ko-KR" altLang="en-US" sz="2400" dirty="0">
                  <a:latin typeface="+mj-ea"/>
                  <a:ea typeface="+mj-ea"/>
                </a:rPr>
                <a:t>계약 전 방을 꼼꼼히 점검해야 하는 필요성 부각</a:t>
              </a:r>
            </a:p>
          </p:txBody>
        </p:sp>
        <p:sp>
          <p:nvSpPr>
            <p:cNvPr id="24" name="TextBox 23">
              <a:extLst>
                <a:ext uri="{FF2B5EF4-FFF2-40B4-BE49-F238E27FC236}">
                  <a16:creationId xmlns:a16="http://schemas.microsoft.com/office/drawing/2014/main" id="{03071086-EAEF-4830-9D0D-243FEDE96545}"/>
                </a:ext>
              </a:extLst>
            </p:cNvPr>
            <p:cNvSpPr txBox="1"/>
            <p:nvPr/>
          </p:nvSpPr>
          <p:spPr>
            <a:xfrm>
              <a:off x="3076354" y="2058858"/>
              <a:ext cx="8993726" cy="1254511"/>
            </a:xfrm>
            <a:prstGeom prst="rect">
              <a:avLst/>
            </a:prstGeom>
            <a:noFill/>
          </p:spPr>
          <p:txBody>
            <a:bodyPr wrap="square" rtlCol="0">
              <a:spAutoFit/>
            </a:bodyPr>
            <a:lstStyle/>
            <a:p>
              <a:pPr marL="285750" indent="-285750" algn="just">
                <a:lnSpc>
                  <a:spcPct val="120000"/>
                </a:lnSpc>
                <a:buFontTx/>
                <a:buChar char="-"/>
              </a:pPr>
              <a:r>
                <a:rPr lang="ko-KR" altLang="en-US" sz="1600" spc="-150" dirty="0"/>
                <a:t>늘어나는 전월세 사기 </a:t>
              </a:r>
              <a:r>
                <a:rPr lang="en-US" altLang="ko-KR" sz="1600" spc="-150" dirty="0"/>
                <a:t>(2023</a:t>
              </a:r>
              <a:r>
                <a:rPr lang="ko-KR" altLang="en-US" sz="1600" spc="-150" dirty="0"/>
                <a:t>년 사기 피해액 </a:t>
              </a:r>
              <a:r>
                <a:rPr lang="en-US" altLang="ko-KR" sz="1600" spc="-150" dirty="0"/>
                <a:t>:</a:t>
              </a:r>
              <a:r>
                <a:rPr lang="ko-KR" altLang="en-US" sz="1600" spc="-150" dirty="0"/>
                <a:t> </a:t>
              </a:r>
              <a:r>
                <a:rPr lang="en-US" altLang="ko-KR" sz="1600" spc="-150" dirty="0"/>
                <a:t>4</a:t>
              </a:r>
              <a:r>
                <a:rPr lang="ko-KR" altLang="en-US" sz="1600" spc="-150" dirty="0"/>
                <a:t>조</a:t>
              </a:r>
              <a:r>
                <a:rPr lang="en-US" altLang="ko-KR" sz="1600" spc="-150" dirty="0"/>
                <a:t> (</a:t>
              </a:r>
              <a:r>
                <a:rPr lang="ko-KR" altLang="en-US" sz="1600" spc="-150" dirty="0"/>
                <a:t>출처 </a:t>
              </a:r>
              <a:r>
                <a:rPr lang="en-US" altLang="ko-KR" sz="1600" spc="-150" dirty="0"/>
                <a:t>:</a:t>
              </a:r>
              <a:r>
                <a:rPr lang="ko-KR" altLang="en-US" sz="1600" spc="-150" dirty="0"/>
                <a:t> </a:t>
              </a:r>
              <a:r>
                <a:rPr lang="ko-KR" altLang="en-US" sz="1600" spc="-150" dirty="0">
                  <a:hlinkClick r:id="rId2"/>
                </a:rPr>
                <a:t>동아일보</a:t>
              </a:r>
              <a:r>
                <a:rPr lang="en-US" altLang="ko-KR" sz="1600" spc="-150" dirty="0"/>
                <a:t>)</a:t>
              </a:r>
            </a:p>
            <a:p>
              <a:pPr marL="285750" indent="-285750" algn="just">
                <a:lnSpc>
                  <a:spcPct val="120000"/>
                </a:lnSpc>
                <a:buFontTx/>
                <a:buChar char="-"/>
              </a:pPr>
              <a:r>
                <a:rPr lang="ko-KR" altLang="en-US" sz="1600" spc="-150" dirty="0"/>
                <a:t>실제 입주했을 시</a:t>
              </a:r>
              <a:r>
                <a:rPr lang="en-US" altLang="ko-KR" sz="1600" spc="-150" dirty="0"/>
                <a:t>,</a:t>
              </a:r>
              <a:r>
                <a:rPr lang="ko-KR" altLang="en-US" sz="1600" spc="-150" dirty="0"/>
                <a:t> 당시 발견하지 못했던 각종 하자로 인한 피해 발생</a:t>
              </a:r>
              <a:endParaRPr lang="en-US" altLang="ko-KR" sz="1600" spc="-150" dirty="0"/>
            </a:p>
            <a:p>
              <a:pPr marL="285750" indent="-285750" algn="just">
                <a:lnSpc>
                  <a:spcPct val="120000"/>
                </a:lnSpc>
                <a:buFontTx/>
                <a:buChar char="-"/>
              </a:pPr>
              <a:r>
                <a:rPr lang="ko-KR" altLang="en-US" sz="1600" spc="-150" dirty="0"/>
                <a:t>입주자의 </a:t>
              </a:r>
              <a:r>
                <a:rPr lang="ko-KR" altLang="en-US" sz="1600" b="1" spc="-150" dirty="0">
                  <a:solidFill>
                    <a:srgbClr val="FF0000"/>
                  </a:solidFill>
                </a:rPr>
                <a:t>선제적인 예방 및 꼼꼼한 체크리스트 </a:t>
              </a:r>
              <a:r>
                <a:rPr lang="ko-KR" altLang="en-US" sz="1600" spc="-150" dirty="0"/>
                <a:t>관리 필요</a:t>
              </a:r>
              <a:endParaRPr lang="en-US" altLang="ko-KR" sz="1600" spc="-150" dirty="0"/>
            </a:p>
            <a:p>
              <a:pPr marL="285750" indent="-285750" algn="just">
                <a:lnSpc>
                  <a:spcPct val="120000"/>
                </a:lnSpc>
                <a:buFontTx/>
                <a:buChar char="-"/>
              </a:pPr>
              <a:endParaRPr lang="ko-KR" altLang="en-US" sz="1600" spc="-150" dirty="0"/>
            </a:p>
          </p:txBody>
        </p:sp>
      </p:grpSp>
      <p:grpSp>
        <p:nvGrpSpPr>
          <p:cNvPr id="28" name="그룹 27">
            <a:extLst>
              <a:ext uri="{FF2B5EF4-FFF2-40B4-BE49-F238E27FC236}">
                <a16:creationId xmlns:a16="http://schemas.microsoft.com/office/drawing/2014/main" id="{C8F3F028-4B41-4D06-97CB-A0C473C34A22}"/>
              </a:ext>
            </a:extLst>
          </p:cNvPr>
          <p:cNvGrpSpPr/>
          <p:nvPr/>
        </p:nvGrpSpPr>
        <p:grpSpPr>
          <a:xfrm>
            <a:off x="1521112" y="4102984"/>
            <a:ext cx="10533032" cy="1506231"/>
            <a:chOff x="1537048" y="1513659"/>
            <a:chExt cx="10533032" cy="1506231"/>
          </a:xfrm>
        </p:grpSpPr>
        <p:sp>
          <p:nvSpPr>
            <p:cNvPr id="29" name="TextBox 28">
              <a:extLst>
                <a:ext uri="{FF2B5EF4-FFF2-40B4-BE49-F238E27FC236}">
                  <a16:creationId xmlns:a16="http://schemas.microsoft.com/office/drawing/2014/main" id="{6571B266-D912-409C-B4C0-85E0FCA9451F}"/>
                </a:ext>
              </a:extLst>
            </p:cNvPr>
            <p:cNvSpPr txBox="1"/>
            <p:nvPr/>
          </p:nvSpPr>
          <p:spPr>
            <a:xfrm>
              <a:off x="1537048" y="1559825"/>
              <a:ext cx="655949" cy="369332"/>
            </a:xfrm>
            <a:prstGeom prst="rect">
              <a:avLst/>
            </a:prstGeom>
            <a:noFill/>
          </p:spPr>
          <p:txBody>
            <a:bodyPr wrap="none" rtlCol="0">
              <a:spAutoFit/>
            </a:bodyPr>
            <a:lstStyle/>
            <a:p>
              <a:r>
                <a:rPr lang="en-US" altLang="ko-KR" dirty="0"/>
                <a:t>002</a:t>
              </a:r>
              <a:endParaRPr lang="ko-KR" altLang="en-US" dirty="0"/>
            </a:p>
          </p:txBody>
        </p:sp>
        <p:sp>
          <p:nvSpPr>
            <p:cNvPr id="31" name="TextBox 30">
              <a:extLst>
                <a:ext uri="{FF2B5EF4-FFF2-40B4-BE49-F238E27FC236}">
                  <a16:creationId xmlns:a16="http://schemas.microsoft.com/office/drawing/2014/main" id="{4433AA15-CAC6-4C22-BD50-5B90E555734C}"/>
                </a:ext>
              </a:extLst>
            </p:cNvPr>
            <p:cNvSpPr txBox="1"/>
            <p:nvPr/>
          </p:nvSpPr>
          <p:spPr>
            <a:xfrm>
              <a:off x="3076354" y="1513659"/>
              <a:ext cx="5059454" cy="461665"/>
            </a:xfrm>
            <a:prstGeom prst="rect">
              <a:avLst/>
            </a:prstGeom>
            <a:noFill/>
          </p:spPr>
          <p:txBody>
            <a:bodyPr wrap="square" rtlCol="0">
              <a:spAutoFit/>
            </a:bodyPr>
            <a:lstStyle/>
            <a:p>
              <a:r>
                <a:rPr lang="ko-KR" altLang="en-US" sz="2400" dirty="0">
                  <a:ea typeface="+mj-ea"/>
                </a:rPr>
                <a:t>맞춤형 인테리어 추천 서비스 수요 증가</a:t>
              </a:r>
            </a:p>
          </p:txBody>
        </p:sp>
        <p:sp>
          <p:nvSpPr>
            <p:cNvPr id="32" name="TextBox 31">
              <a:extLst>
                <a:ext uri="{FF2B5EF4-FFF2-40B4-BE49-F238E27FC236}">
                  <a16:creationId xmlns:a16="http://schemas.microsoft.com/office/drawing/2014/main" id="{292F2D36-2D05-4B4B-B3F4-587095A97D34}"/>
                </a:ext>
              </a:extLst>
            </p:cNvPr>
            <p:cNvSpPr txBox="1"/>
            <p:nvPr/>
          </p:nvSpPr>
          <p:spPr>
            <a:xfrm>
              <a:off x="3076354" y="2058858"/>
              <a:ext cx="8993726" cy="961032"/>
            </a:xfrm>
            <a:prstGeom prst="rect">
              <a:avLst/>
            </a:prstGeom>
            <a:noFill/>
          </p:spPr>
          <p:txBody>
            <a:bodyPr wrap="square" rtlCol="0">
              <a:spAutoFit/>
            </a:bodyPr>
            <a:lstStyle/>
            <a:p>
              <a:pPr marL="285750" indent="-285750" algn="just">
                <a:lnSpc>
                  <a:spcPct val="120000"/>
                </a:lnSpc>
                <a:buFontTx/>
                <a:buChar char="-"/>
              </a:pPr>
              <a:r>
                <a:rPr lang="ko-KR" altLang="en-US" sz="1600" spc="-150" dirty="0"/>
                <a:t>내 집이 아니더라도 새집처럼 꾸미려는 </a:t>
              </a:r>
              <a:r>
                <a:rPr lang="en-US" altLang="ko-KR" sz="1600" spc="-150" dirty="0"/>
                <a:t>MZ</a:t>
              </a:r>
              <a:r>
                <a:rPr lang="ko-KR" altLang="en-US" sz="1600" spc="-150" dirty="0"/>
                <a:t>세대의 욕구 증가</a:t>
              </a:r>
              <a:endParaRPr lang="en-US" altLang="ko-KR" sz="1600" spc="-150" dirty="0"/>
            </a:p>
            <a:p>
              <a:pPr marL="285750" indent="-285750" algn="just">
                <a:lnSpc>
                  <a:spcPct val="120000"/>
                </a:lnSpc>
                <a:buFontTx/>
                <a:buChar char="-"/>
              </a:pPr>
              <a:r>
                <a:rPr lang="ko-KR" altLang="en-US" sz="1600" spc="-150" dirty="0"/>
                <a:t>인테리어는 사용자의 취향</a:t>
              </a:r>
              <a:r>
                <a:rPr lang="en-US" altLang="ko-KR" sz="1600" spc="-150" dirty="0"/>
                <a:t>,</a:t>
              </a:r>
              <a:r>
                <a:rPr lang="ko-KR" altLang="en-US" sz="1600" spc="-150" dirty="0"/>
                <a:t> 예산 등에 따라 천차만별</a:t>
              </a:r>
              <a:endParaRPr lang="en-US" altLang="ko-KR" sz="1600" spc="-150" dirty="0"/>
            </a:p>
            <a:p>
              <a:pPr marL="285750" indent="-285750" algn="just">
                <a:lnSpc>
                  <a:spcPct val="120000"/>
                </a:lnSpc>
                <a:buFontTx/>
                <a:buChar char="-"/>
              </a:pPr>
              <a:r>
                <a:rPr lang="ko-KR" altLang="en-US" sz="1600" spc="-150" dirty="0"/>
                <a:t>사용자의 </a:t>
              </a:r>
              <a:r>
                <a:rPr lang="ko-KR" altLang="en-US" sz="1600" b="1" spc="-150" dirty="0">
                  <a:solidFill>
                    <a:srgbClr val="FF0000"/>
                  </a:solidFill>
                </a:rPr>
                <a:t>거주환경</a:t>
              </a:r>
              <a:r>
                <a:rPr lang="en-US" altLang="ko-KR" sz="1600" b="1" spc="-150" dirty="0">
                  <a:solidFill>
                    <a:srgbClr val="FF0000"/>
                  </a:solidFill>
                </a:rPr>
                <a:t>,</a:t>
              </a:r>
              <a:r>
                <a:rPr lang="ko-KR" altLang="en-US" sz="1600" b="1" spc="-150" dirty="0">
                  <a:solidFill>
                    <a:srgbClr val="FF0000"/>
                  </a:solidFill>
                </a:rPr>
                <a:t> 라이프스타일</a:t>
              </a:r>
              <a:r>
                <a:rPr lang="en-US" altLang="ko-KR" sz="1600" b="1" spc="-150" dirty="0">
                  <a:solidFill>
                    <a:srgbClr val="FF0000"/>
                  </a:solidFill>
                </a:rPr>
                <a:t>,</a:t>
              </a:r>
              <a:r>
                <a:rPr lang="ko-KR" altLang="en-US" sz="1600" b="1" spc="-150" dirty="0">
                  <a:solidFill>
                    <a:srgbClr val="FF0000"/>
                  </a:solidFill>
                </a:rPr>
                <a:t> 선호 디자인 </a:t>
              </a:r>
              <a:r>
                <a:rPr lang="ko-KR" altLang="en-US" sz="1600" spc="-150" dirty="0"/>
                <a:t>등 </a:t>
              </a:r>
              <a:r>
                <a:rPr lang="ko-KR" altLang="en-US" sz="1600" b="1" u="sng" spc="-150" dirty="0"/>
                <a:t>초개인화 맞춤형 서비스 </a:t>
              </a:r>
              <a:r>
                <a:rPr lang="ko-KR" altLang="en-US" sz="1600" spc="-150" dirty="0"/>
                <a:t>필요성 증가</a:t>
              </a:r>
              <a:endParaRPr lang="en-US" altLang="ko-KR" sz="1600" spc="-150" dirty="0"/>
            </a:p>
          </p:txBody>
        </p:sp>
      </p:grpSp>
      <p:pic>
        <p:nvPicPr>
          <p:cNvPr id="20" name="그림 19" descr="원, 그래픽, 만화 영화이(가) 표시된 사진&#10;&#10;자동 생성된 설명">
            <a:extLst>
              <a:ext uri="{FF2B5EF4-FFF2-40B4-BE49-F238E27FC236}">
                <a16:creationId xmlns:a16="http://schemas.microsoft.com/office/drawing/2014/main" id="{448E236A-2109-C29C-C515-4CC475BFA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204" y="2258875"/>
            <a:ext cx="447558" cy="447558"/>
          </a:xfrm>
          <a:prstGeom prst="rect">
            <a:avLst/>
          </a:prstGeom>
        </p:spPr>
      </p:pic>
      <p:pic>
        <p:nvPicPr>
          <p:cNvPr id="14338" name="Picture 2" descr="인테리어 디자인 무료 아이콘">
            <a:extLst>
              <a:ext uri="{FF2B5EF4-FFF2-40B4-BE49-F238E27FC236}">
                <a16:creationId xmlns:a16="http://schemas.microsoft.com/office/drawing/2014/main" id="{75118176-504D-FEE6-51F4-D69FCE052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783" y="4099804"/>
            <a:ext cx="446400" cy="4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8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373B5FC-F974-4707-9C89-185C3570EC51}"/>
              </a:ext>
            </a:extLst>
          </p:cNvPr>
          <p:cNvSpPr/>
          <p:nvPr/>
        </p:nvSpPr>
        <p:spPr>
          <a:xfrm rot="5400000">
            <a:off x="679977" y="-231021"/>
            <a:ext cx="3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テキスト ボックス 3">
            <a:extLst>
              <a:ext uri="{FF2B5EF4-FFF2-40B4-BE49-F238E27FC236}">
                <a16:creationId xmlns:a16="http://schemas.microsoft.com/office/drawing/2014/main" id="{5504EC40-EFFF-4F61-B4E6-2EE0F33FF9A9}"/>
              </a:ext>
            </a:extLst>
          </p:cNvPr>
          <p:cNvSpPr txBox="1"/>
          <p:nvPr/>
        </p:nvSpPr>
        <p:spPr>
          <a:xfrm>
            <a:off x="1199037" y="305526"/>
            <a:ext cx="3772186" cy="646331"/>
          </a:xfrm>
          <a:prstGeom prst="rect">
            <a:avLst/>
          </a:prstGeom>
          <a:noFill/>
        </p:spPr>
        <p:txBody>
          <a:bodyPr wrap="none" rtlCol="0">
            <a:spAutoFit/>
          </a:bodyPr>
          <a:lstStyle/>
          <a:p>
            <a:r>
              <a:rPr kumimoji="1" lang="ko-KR" altLang="en-US" sz="3600" spc="-300" dirty="0" err="1">
                <a:latin typeface="+mn-ea"/>
              </a:rPr>
              <a:t>프롭테크</a:t>
            </a:r>
            <a:r>
              <a:rPr kumimoji="1" lang="ko-KR" altLang="en-US" sz="3600" spc="-300" dirty="0">
                <a:latin typeface="+mn-ea"/>
              </a:rPr>
              <a:t> 서비스 분석</a:t>
            </a:r>
            <a:endParaRPr kumimoji="1" lang="ja-JP" altLang="en-US" sz="3600" spc="-300" dirty="0">
              <a:latin typeface="+mn-ea"/>
            </a:endParaRPr>
          </a:p>
        </p:txBody>
      </p:sp>
      <p:sp>
        <p:nvSpPr>
          <p:cNvPr id="6" name="TextBox 5">
            <a:extLst>
              <a:ext uri="{FF2B5EF4-FFF2-40B4-BE49-F238E27FC236}">
                <a16:creationId xmlns:a16="http://schemas.microsoft.com/office/drawing/2014/main" id="{01F90C4F-43BE-496A-B416-E95FCFF0C4FF}"/>
              </a:ext>
            </a:extLst>
          </p:cNvPr>
          <p:cNvSpPr txBox="1"/>
          <p:nvPr/>
        </p:nvSpPr>
        <p:spPr>
          <a:xfrm>
            <a:off x="388437" y="305526"/>
            <a:ext cx="447558" cy="261610"/>
          </a:xfrm>
          <a:prstGeom prst="rect">
            <a:avLst/>
          </a:prstGeom>
          <a:noFill/>
        </p:spPr>
        <p:txBody>
          <a:bodyPr wrap="none" rtlCol="0">
            <a:spAutoFit/>
          </a:bodyPr>
          <a:lstStyle/>
          <a:p>
            <a:r>
              <a:rPr lang="en-US" altLang="ko-KR" sz="1100" dirty="0"/>
              <a:t>Why</a:t>
            </a:r>
            <a:endParaRPr lang="ko-KR" altLang="en-US" sz="1100" dirty="0"/>
          </a:p>
        </p:txBody>
      </p:sp>
      <p:cxnSp>
        <p:nvCxnSpPr>
          <p:cNvPr id="31" name="직선 연결선 30">
            <a:extLst>
              <a:ext uri="{FF2B5EF4-FFF2-40B4-BE49-F238E27FC236}">
                <a16:creationId xmlns:a16="http://schemas.microsoft.com/office/drawing/2014/main" id="{362A50B2-E576-4231-B29D-486B2470C342}"/>
              </a:ext>
            </a:extLst>
          </p:cNvPr>
          <p:cNvCxnSpPr>
            <a:cxnSpLocks/>
          </p:cNvCxnSpPr>
          <p:nvPr/>
        </p:nvCxnSpPr>
        <p:spPr>
          <a:xfrm>
            <a:off x="1047344" y="128979"/>
            <a:ext cx="1114465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25" name="표 24">
            <a:extLst>
              <a:ext uri="{FF2B5EF4-FFF2-40B4-BE49-F238E27FC236}">
                <a16:creationId xmlns:a16="http://schemas.microsoft.com/office/drawing/2014/main" id="{5C19B8E5-CFE9-471E-8A1D-3A61E42E441A}"/>
              </a:ext>
            </a:extLst>
          </p:cNvPr>
          <p:cNvGraphicFramePr>
            <a:graphicFrameLocks noGrp="1"/>
          </p:cNvGraphicFramePr>
          <p:nvPr>
            <p:extLst>
              <p:ext uri="{D42A27DB-BD31-4B8C-83A1-F6EECF244321}">
                <p14:modId xmlns:p14="http://schemas.microsoft.com/office/powerpoint/2010/main" val="1889689253"/>
              </p:ext>
            </p:extLst>
          </p:nvPr>
        </p:nvGraphicFramePr>
        <p:xfrm>
          <a:off x="1602610" y="1987063"/>
          <a:ext cx="8986780" cy="2966741"/>
        </p:xfrm>
        <a:graphic>
          <a:graphicData uri="http://schemas.openxmlformats.org/drawingml/2006/table">
            <a:tbl>
              <a:tblPr firstRow="1" bandRow="1">
                <a:tableStyleId>{2D5ABB26-0587-4C30-8999-92F81FD0307C}</a:tableStyleId>
              </a:tblPr>
              <a:tblGrid>
                <a:gridCol w="914576">
                  <a:extLst>
                    <a:ext uri="{9D8B030D-6E8A-4147-A177-3AD203B41FA5}">
                      <a16:colId xmlns:a16="http://schemas.microsoft.com/office/drawing/2014/main" val="20000"/>
                    </a:ext>
                  </a:extLst>
                </a:gridCol>
                <a:gridCol w="2578308">
                  <a:extLst>
                    <a:ext uri="{9D8B030D-6E8A-4147-A177-3AD203B41FA5}">
                      <a16:colId xmlns:a16="http://schemas.microsoft.com/office/drawing/2014/main" val="20001"/>
                    </a:ext>
                  </a:extLst>
                </a:gridCol>
                <a:gridCol w="2855627">
                  <a:extLst>
                    <a:ext uri="{9D8B030D-6E8A-4147-A177-3AD203B41FA5}">
                      <a16:colId xmlns:a16="http://schemas.microsoft.com/office/drawing/2014/main" val="20002"/>
                    </a:ext>
                  </a:extLst>
                </a:gridCol>
                <a:gridCol w="2638269">
                  <a:extLst>
                    <a:ext uri="{9D8B030D-6E8A-4147-A177-3AD203B41FA5}">
                      <a16:colId xmlns:a16="http://schemas.microsoft.com/office/drawing/2014/main" val="20003"/>
                    </a:ext>
                  </a:extLst>
                </a:gridCol>
              </a:tblGrid>
              <a:tr h="711167">
                <a:tc>
                  <a:txBody>
                    <a:bodyPr/>
                    <a:lstStyle/>
                    <a:p>
                      <a:pPr algn="ctr" latinLnBrk="1"/>
                      <a:endParaRPr lang="ko-KR" altLang="en-US" sz="2100" b="1" dirty="0">
                        <a:solidFill>
                          <a:schemeClr val="bg2">
                            <a:lumMod val="25000"/>
                          </a:schemeClr>
                        </a:solidFill>
                        <a:latin typeface="Arial" panose="020B0604020202020204" pitchFamily="34" charset="0"/>
                        <a:cs typeface="Arial" panose="020B0604020202020204" pitchFamily="34" charset="0"/>
                      </a:endParaRPr>
                    </a:p>
                  </a:txBody>
                  <a:tcPr marL="97914" marR="97914" marT="48957" marB="48957" anchor="ctr">
                    <a:lnL>
                      <a:noFill/>
                    </a:lnL>
                    <a:lnR w="6350" cap="flat" cmpd="sng" algn="ctr">
                      <a:solidFill>
                        <a:schemeClr val="bg1">
                          <a:lumMod val="65000"/>
                        </a:schemeClr>
                      </a:solidFill>
                      <a:prstDash val="solid"/>
                      <a:round/>
                      <a:headEnd type="none" w="med" len="med"/>
                      <a:tailEnd type="none" w="med" len="med"/>
                    </a:lnR>
                    <a:lnT>
                      <a:noFill/>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80000"/>
                      </a:schemeClr>
                    </a:solidFill>
                  </a:tcPr>
                </a:tc>
                <a:tc>
                  <a:txBody>
                    <a:bodyPr/>
                    <a:lstStyle/>
                    <a:p>
                      <a:pPr algn="ctr" latinLnBrk="1"/>
                      <a:r>
                        <a:rPr lang="ko-KR" altLang="en-US" sz="2100" b="0" dirty="0">
                          <a:solidFill>
                            <a:srgbClr val="F2F2F2"/>
                          </a:solidFill>
                          <a:latin typeface="Arial" panose="020B0604020202020204" pitchFamily="34" charset="0"/>
                          <a:cs typeface="Arial" panose="020B0604020202020204" pitchFamily="34" charset="0"/>
                        </a:rPr>
                        <a:t>네이버 부동산</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a:noFill/>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80000"/>
                      </a:schemeClr>
                    </a:solidFill>
                  </a:tcPr>
                </a:tc>
                <a:tc>
                  <a:txBody>
                    <a:bodyPr/>
                    <a:lstStyle/>
                    <a:p>
                      <a:pPr algn="ctr" latinLnBrk="1"/>
                      <a:r>
                        <a:rPr lang="ko-KR" altLang="en-US" sz="2100" b="0" dirty="0">
                          <a:solidFill>
                            <a:srgbClr val="F2F2F2"/>
                          </a:solidFill>
                          <a:latin typeface="Arial" panose="020B0604020202020204" pitchFamily="34" charset="0"/>
                          <a:cs typeface="Arial" panose="020B0604020202020204" pitchFamily="34" charset="0"/>
                        </a:rPr>
                        <a:t>직방</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a:noFill/>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80000"/>
                      </a:schemeClr>
                    </a:solidFill>
                  </a:tcPr>
                </a:tc>
                <a:tc>
                  <a:txBody>
                    <a:bodyPr/>
                    <a:lstStyle/>
                    <a:p>
                      <a:pPr algn="ctr" latinLnBrk="1"/>
                      <a:r>
                        <a:rPr lang="ko-KR" altLang="en-US" sz="2100" b="0" dirty="0">
                          <a:solidFill>
                            <a:srgbClr val="F2F2F2"/>
                          </a:solidFill>
                          <a:latin typeface="Arial" panose="020B0604020202020204" pitchFamily="34" charset="0"/>
                          <a:cs typeface="Arial" panose="020B0604020202020204" pitchFamily="34" charset="0"/>
                        </a:rPr>
                        <a:t>다방</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alpha val="80000"/>
                      </a:schemeClr>
                    </a:solidFill>
                  </a:tcPr>
                </a:tc>
                <a:extLst>
                  <a:ext uri="{0D108BD9-81ED-4DB2-BD59-A6C34878D82A}">
                    <a16:rowId xmlns:a16="http://schemas.microsoft.com/office/drawing/2014/main" val="10000"/>
                  </a:ext>
                </a:extLst>
              </a:tr>
              <a:tr h="958947">
                <a:tc>
                  <a:txBody>
                    <a:bodyPr/>
                    <a:lstStyle/>
                    <a:p>
                      <a:pPr algn="ctr" latinLnBrk="1"/>
                      <a:r>
                        <a:rPr lang="ko-KR" altLang="en-US" sz="1900" b="1" dirty="0">
                          <a:solidFill>
                            <a:schemeClr val="bg2">
                              <a:lumMod val="25000"/>
                            </a:schemeClr>
                          </a:solidFill>
                          <a:latin typeface="Arial" panose="020B0604020202020204" pitchFamily="34" charset="0"/>
                          <a:cs typeface="Arial" panose="020B0604020202020204" pitchFamily="34" charset="0"/>
                        </a:rPr>
                        <a:t>장점</a:t>
                      </a:r>
                    </a:p>
                  </a:txBody>
                  <a:tcPr marL="97914" marR="97914" marT="48957" marB="48957" anchor="ctr">
                    <a:lnL>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매물이 많음</a:t>
                      </a:r>
                      <a:br>
                        <a:rPr lang="en-US" altLang="ko-KR" sz="1900" dirty="0">
                          <a:solidFill>
                            <a:schemeClr val="bg2">
                              <a:lumMod val="25000"/>
                            </a:schemeClr>
                          </a:solidFill>
                          <a:latin typeface="Arial" panose="020B0604020202020204" pitchFamily="34" charset="0"/>
                          <a:cs typeface="Arial" panose="020B0604020202020204" pitchFamily="34" charset="0"/>
                        </a:rPr>
                      </a:b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필터가 가장 상세</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매물이 다소 많음</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검색하기 편리하고 직관적인 </a:t>
                      </a:r>
                      <a:r>
                        <a:rPr lang="en-US" altLang="ko-KR" sz="1900" dirty="0">
                          <a:solidFill>
                            <a:schemeClr val="bg2">
                              <a:lumMod val="25000"/>
                            </a:schemeClr>
                          </a:solidFill>
                          <a:latin typeface="Arial" panose="020B0604020202020204" pitchFamily="34" charset="0"/>
                          <a:cs typeface="Arial" panose="020B0604020202020204" pitchFamily="34" charset="0"/>
                        </a:rPr>
                        <a:t>UI</a:t>
                      </a:r>
                      <a:endParaRPr lang="ko-KR" altLang="en-US" sz="1900" dirty="0">
                        <a:solidFill>
                          <a:schemeClr val="bg2">
                            <a:lumMod val="25000"/>
                          </a:schemeClr>
                        </a:solidFill>
                        <a:latin typeface="Arial" panose="020B0604020202020204" pitchFamily="34" charset="0"/>
                        <a:cs typeface="Arial" panose="020B0604020202020204" pitchFamily="34" charset="0"/>
                      </a:endParaRP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96627">
                <a:tc>
                  <a:txBody>
                    <a:bodyPr/>
                    <a:lstStyle/>
                    <a:p>
                      <a:pPr algn="ctr" latinLnBrk="1"/>
                      <a:r>
                        <a:rPr lang="ko-KR" altLang="en-US" sz="1900" b="1" dirty="0">
                          <a:solidFill>
                            <a:schemeClr val="bg2">
                              <a:lumMod val="25000"/>
                            </a:schemeClr>
                          </a:solidFill>
                          <a:latin typeface="Arial" panose="020B0604020202020204" pitchFamily="34" charset="0"/>
                          <a:cs typeface="Arial" panose="020B0604020202020204" pitchFamily="34" charset="0"/>
                        </a:rPr>
                        <a:t>단점</a:t>
                      </a:r>
                    </a:p>
                  </a:txBody>
                  <a:tcPr marL="97914" marR="97914" marT="48957" marB="48957" anchor="ctr">
                    <a:lnL>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매물 이미지 없는 경우 다수</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latinLnBrk="1">
                        <a:buFontTx/>
                        <a:buNone/>
                      </a:pP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검색이 세분화되어 있지 않음</a:t>
                      </a:r>
                      <a:endParaRPr lang="en-US" altLang="ko-KR" sz="1900" dirty="0">
                        <a:solidFill>
                          <a:schemeClr val="bg2">
                            <a:lumMod val="25000"/>
                          </a:schemeClr>
                        </a:solidFill>
                        <a:latin typeface="Arial" panose="020B0604020202020204" pitchFamily="34" charset="0"/>
                        <a:cs typeface="Arial" panose="020B0604020202020204" pitchFamily="34" charset="0"/>
                      </a:endParaRPr>
                    </a:p>
                    <a:p>
                      <a:pPr marL="0" indent="0" algn="l" latinLnBrk="1">
                        <a:buFontTx/>
                        <a:buNone/>
                      </a:pPr>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a:t>
                      </a:r>
                      <a:r>
                        <a:rPr lang="en-US" altLang="ko-KR" sz="1900" dirty="0">
                          <a:solidFill>
                            <a:schemeClr val="bg2">
                              <a:lumMod val="25000"/>
                            </a:schemeClr>
                          </a:solidFill>
                          <a:latin typeface="Arial" panose="020B0604020202020204" pitchFamily="34" charset="0"/>
                          <a:cs typeface="Arial" panose="020B0604020202020204" pitchFamily="34" charset="0"/>
                        </a:rPr>
                        <a:t>UI</a:t>
                      </a:r>
                      <a:r>
                        <a:rPr lang="ko-KR" altLang="en-US" sz="1900" dirty="0">
                          <a:solidFill>
                            <a:schemeClr val="bg2">
                              <a:lumMod val="25000"/>
                            </a:schemeClr>
                          </a:solidFill>
                          <a:latin typeface="Arial" panose="020B0604020202020204" pitchFamily="34" charset="0"/>
                          <a:cs typeface="Arial" panose="020B0604020202020204" pitchFamily="34" charset="0"/>
                        </a:rPr>
                        <a:t> 불편</a:t>
                      </a:r>
                      <a:endParaRPr lang="en-US" altLang="ko-KR" sz="1900" dirty="0">
                        <a:solidFill>
                          <a:schemeClr val="bg2">
                            <a:lumMod val="25000"/>
                          </a:schemeClr>
                        </a:solidFill>
                        <a:latin typeface="Arial" panose="020B0604020202020204" pitchFamily="34" charset="0"/>
                        <a:cs typeface="Arial" panose="020B0604020202020204" pitchFamily="34" charset="0"/>
                      </a:endParaRP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900" dirty="0">
                          <a:solidFill>
                            <a:schemeClr val="bg2">
                              <a:lumMod val="25000"/>
                            </a:schemeClr>
                          </a:solidFill>
                          <a:latin typeface="Arial" panose="020B0604020202020204" pitchFamily="34" charset="0"/>
                          <a:cs typeface="Arial" panose="020B0604020202020204" pitchFamily="34" charset="0"/>
                        </a:rPr>
                        <a:t>-</a:t>
                      </a:r>
                      <a:r>
                        <a:rPr lang="ko-KR" altLang="en-US" sz="1900" dirty="0">
                          <a:solidFill>
                            <a:schemeClr val="bg2">
                              <a:lumMod val="25000"/>
                            </a:schemeClr>
                          </a:solidFill>
                          <a:latin typeface="Arial" panose="020B0604020202020204" pitchFamily="34" charset="0"/>
                          <a:cs typeface="Arial" panose="020B0604020202020204" pitchFamily="34" charset="0"/>
                        </a:rPr>
                        <a:t> 매물이 타사에 비해 많지 않음</a:t>
                      </a:r>
                    </a:p>
                  </a:txBody>
                  <a:tcPr marL="97914" marR="97914" marT="48957" marB="48957" anchor="ctr">
                    <a:lnL w="6350" cap="flat" cmpd="sng" algn="ctr">
                      <a:solidFill>
                        <a:schemeClr val="bg1">
                          <a:lumMod val="6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7047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B259F21-DBA3-4B67-9EE4-E6A80294CEE8}"/>
              </a:ext>
            </a:extLst>
          </p:cNvPr>
          <p:cNvSpPr/>
          <p:nvPr/>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55426FD-9E53-4BA7-B412-C0DB94C82813}"/>
              </a:ext>
            </a:extLst>
          </p:cNvPr>
          <p:cNvSpPr txBox="1"/>
          <p:nvPr/>
        </p:nvSpPr>
        <p:spPr>
          <a:xfrm>
            <a:off x="5039831" y="2758890"/>
            <a:ext cx="2335896" cy="1446550"/>
          </a:xfrm>
          <a:prstGeom prst="rect">
            <a:avLst/>
          </a:prstGeom>
          <a:noFill/>
        </p:spPr>
        <p:txBody>
          <a:bodyPr wrap="none" rtlCol="0">
            <a:spAutoFit/>
          </a:bodyPr>
          <a:lstStyle/>
          <a:p>
            <a:pPr algn="ctr"/>
            <a:r>
              <a:rPr lang="en-US" altLang="ko-KR" sz="8800" b="1" dirty="0">
                <a:solidFill>
                  <a:schemeClr val="bg1"/>
                </a:solidFill>
                <a:latin typeface="+mj-lt"/>
              </a:rPr>
              <a:t>V</a:t>
            </a:r>
            <a:r>
              <a:rPr lang="en-US" altLang="ko-KR" sz="8800" b="1" dirty="0">
                <a:latin typeface="+mj-lt"/>
              </a:rPr>
              <a:t>S.</a:t>
            </a:r>
            <a:endParaRPr lang="ko-KR" altLang="en-US" sz="8800" b="1" dirty="0">
              <a:latin typeface="+mj-lt"/>
            </a:endParaRPr>
          </a:p>
        </p:txBody>
      </p:sp>
      <p:sp>
        <p:nvSpPr>
          <p:cNvPr id="3" name="TextBox 2">
            <a:extLst>
              <a:ext uri="{FF2B5EF4-FFF2-40B4-BE49-F238E27FC236}">
                <a16:creationId xmlns:a16="http://schemas.microsoft.com/office/drawing/2014/main" id="{6E8C9F7F-65E8-44A7-A8AF-702D2F660DF6}"/>
              </a:ext>
            </a:extLst>
          </p:cNvPr>
          <p:cNvSpPr txBox="1"/>
          <p:nvPr/>
        </p:nvSpPr>
        <p:spPr>
          <a:xfrm>
            <a:off x="1714943" y="2943556"/>
            <a:ext cx="2666114" cy="1077218"/>
          </a:xfrm>
          <a:prstGeom prst="rect">
            <a:avLst/>
          </a:prstGeom>
          <a:noFill/>
        </p:spPr>
        <p:txBody>
          <a:bodyPr wrap="none" rtlCol="0">
            <a:spAutoFit/>
          </a:bodyPr>
          <a:lstStyle/>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네이버 부동산</a:t>
            </a:r>
            <a:endParaRPr lang="en-US" altLang="ko-KR" sz="3200" dirty="0">
              <a:solidFill>
                <a:schemeClr val="bg1"/>
              </a:solidFill>
              <a:latin typeface="G마켓 산스 TTF Bold" panose="02000000000000000000" pitchFamily="2" charset="-127"/>
              <a:ea typeface="G마켓 산스 TTF Bold" panose="02000000000000000000" pitchFamily="2" charset="-127"/>
            </a:endParaRPr>
          </a:p>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직방</a:t>
            </a:r>
            <a:r>
              <a:rPr lang="en-US" altLang="ko-KR" sz="3200" dirty="0">
                <a:solidFill>
                  <a:schemeClr val="bg1"/>
                </a:solidFill>
                <a:latin typeface="G마켓 산스 TTF Bold" panose="02000000000000000000" pitchFamily="2" charset="-127"/>
                <a:ea typeface="G마켓 산스 TTF Bold" panose="02000000000000000000" pitchFamily="2" charset="-127"/>
              </a:rPr>
              <a:t>, </a:t>
            </a:r>
            <a:r>
              <a:rPr lang="ko-KR" altLang="en-US" sz="3200" dirty="0">
                <a:solidFill>
                  <a:schemeClr val="bg1"/>
                </a:solidFill>
                <a:latin typeface="G마켓 산스 TTF Bold" panose="02000000000000000000" pitchFamily="2" charset="-127"/>
                <a:ea typeface="G마켓 산스 TTF Bold" panose="02000000000000000000" pitchFamily="2" charset="-127"/>
              </a:rPr>
              <a:t>다방</a:t>
            </a:r>
          </a:p>
        </p:txBody>
      </p:sp>
      <p:sp>
        <p:nvSpPr>
          <p:cNvPr id="5" name="TextBox 4">
            <a:extLst>
              <a:ext uri="{FF2B5EF4-FFF2-40B4-BE49-F238E27FC236}">
                <a16:creationId xmlns:a16="http://schemas.microsoft.com/office/drawing/2014/main" id="{27E23B53-257D-4A0A-8F43-2115983605C0}"/>
              </a:ext>
            </a:extLst>
          </p:cNvPr>
          <p:cNvSpPr txBox="1"/>
          <p:nvPr/>
        </p:nvSpPr>
        <p:spPr>
          <a:xfrm>
            <a:off x="7801543" y="3136612"/>
            <a:ext cx="3748142" cy="584775"/>
          </a:xfrm>
          <a:prstGeom prst="rect">
            <a:avLst/>
          </a:prstGeom>
          <a:noFill/>
        </p:spPr>
        <p:txBody>
          <a:bodyPr wrap="none" rtlCol="0">
            <a:spAutoFit/>
          </a:bodyPr>
          <a:lstStyle/>
          <a:p>
            <a:r>
              <a:rPr lang="en-US" altLang="ko-KR" sz="3200" dirty="0">
                <a:solidFill>
                  <a:schemeClr val="bg2">
                    <a:lumMod val="25000"/>
                  </a:schemeClr>
                </a:solidFill>
                <a:latin typeface="G마켓 산스 TTF Bold" panose="02000000000000000000" pitchFamily="2" charset="-127"/>
                <a:ea typeface="G마켓 산스 TTF Bold" panose="02000000000000000000" pitchFamily="2" charset="-127"/>
              </a:rPr>
              <a:t>Check-In Home</a:t>
            </a:r>
            <a:endParaRPr lang="ko-KR" altLang="en-US" sz="3200" dirty="0">
              <a:solidFill>
                <a:schemeClr val="bg2">
                  <a:lumMod val="25000"/>
                </a:schemeClr>
              </a:solidFill>
              <a:latin typeface="G마켓 산스 TTF Bold" panose="02000000000000000000" pitchFamily="2" charset="-127"/>
              <a:ea typeface="G마켓 산스 TTF Bold" panose="02000000000000000000" pitchFamily="2" charset="-127"/>
            </a:endParaRPr>
          </a:p>
        </p:txBody>
      </p:sp>
      <p:grpSp>
        <p:nvGrpSpPr>
          <p:cNvPr id="6" name="그룹 5">
            <a:extLst>
              <a:ext uri="{FF2B5EF4-FFF2-40B4-BE49-F238E27FC236}">
                <a16:creationId xmlns:a16="http://schemas.microsoft.com/office/drawing/2014/main" id="{F40417DF-2BE4-BCF3-5150-5737C4B58E89}"/>
              </a:ext>
            </a:extLst>
          </p:cNvPr>
          <p:cNvGrpSpPr/>
          <p:nvPr/>
        </p:nvGrpSpPr>
        <p:grpSpPr>
          <a:xfrm>
            <a:off x="1997847" y="4205440"/>
            <a:ext cx="2100306" cy="590400"/>
            <a:chOff x="1714943" y="4361688"/>
            <a:chExt cx="2100306" cy="590400"/>
          </a:xfrm>
        </p:grpSpPr>
        <p:pic>
          <p:nvPicPr>
            <p:cNvPr id="8194" name="Picture 2" descr="직방 - 아파트, 원룸, 오피스텔, 빌라 - Google Play 앱">
              <a:extLst>
                <a:ext uri="{FF2B5EF4-FFF2-40B4-BE49-F238E27FC236}">
                  <a16:creationId xmlns:a16="http://schemas.microsoft.com/office/drawing/2014/main" id="{8A7B8D1A-CCF6-CA06-9055-B428D95CD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896"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네이버 부동산 - 아파트, 주택, 원룸 구하기 - Google Play 앱">
              <a:extLst>
                <a:ext uri="{FF2B5EF4-FFF2-40B4-BE49-F238E27FC236}">
                  <a16:creationId xmlns:a16="http://schemas.microsoft.com/office/drawing/2014/main" id="{A9D989D8-97D2-8EC0-028D-E9FA41E52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43"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다방 - 원룸, 오피스텔 방 구하기">
              <a:extLst>
                <a:ext uri="{FF2B5EF4-FFF2-40B4-BE49-F238E27FC236}">
                  <a16:creationId xmlns:a16="http://schemas.microsoft.com/office/drawing/2014/main" id="{F44A7D20-FCB0-58C9-706B-261B3C10A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849" y="4361688"/>
              <a:ext cx="590400" cy="590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24485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B259F21-DBA3-4B67-9EE4-E6A80294CEE8}"/>
              </a:ext>
            </a:extLst>
          </p:cNvPr>
          <p:cNvSpPr/>
          <p:nvPr/>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55426FD-9E53-4BA7-B412-C0DB94C82813}"/>
              </a:ext>
            </a:extLst>
          </p:cNvPr>
          <p:cNvSpPr txBox="1"/>
          <p:nvPr/>
        </p:nvSpPr>
        <p:spPr>
          <a:xfrm>
            <a:off x="5039831" y="2758890"/>
            <a:ext cx="2335896" cy="1446550"/>
          </a:xfrm>
          <a:prstGeom prst="rect">
            <a:avLst/>
          </a:prstGeom>
          <a:noFill/>
        </p:spPr>
        <p:txBody>
          <a:bodyPr wrap="none" rtlCol="0">
            <a:spAutoFit/>
          </a:bodyPr>
          <a:lstStyle/>
          <a:p>
            <a:pPr algn="ctr"/>
            <a:r>
              <a:rPr lang="en-US" altLang="ko-KR" sz="8800" b="1" dirty="0">
                <a:solidFill>
                  <a:schemeClr val="bg1"/>
                </a:solidFill>
                <a:latin typeface="+mj-lt"/>
              </a:rPr>
              <a:t>V</a:t>
            </a:r>
            <a:r>
              <a:rPr lang="en-US" altLang="ko-KR" sz="8800" b="1" dirty="0">
                <a:latin typeface="+mj-lt"/>
              </a:rPr>
              <a:t>S.</a:t>
            </a:r>
            <a:endParaRPr lang="ko-KR" altLang="en-US" sz="8800" b="1" dirty="0">
              <a:latin typeface="+mj-lt"/>
            </a:endParaRPr>
          </a:p>
        </p:txBody>
      </p:sp>
      <p:sp>
        <p:nvSpPr>
          <p:cNvPr id="3" name="TextBox 2">
            <a:extLst>
              <a:ext uri="{FF2B5EF4-FFF2-40B4-BE49-F238E27FC236}">
                <a16:creationId xmlns:a16="http://schemas.microsoft.com/office/drawing/2014/main" id="{6E8C9F7F-65E8-44A7-A8AF-702D2F660DF6}"/>
              </a:ext>
            </a:extLst>
          </p:cNvPr>
          <p:cNvSpPr txBox="1"/>
          <p:nvPr/>
        </p:nvSpPr>
        <p:spPr>
          <a:xfrm>
            <a:off x="1714943" y="2943556"/>
            <a:ext cx="2666114" cy="1077218"/>
          </a:xfrm>
          <a:prstGeom prst="rect">
            <a:avLst/>
          </a:prstGeom>
          <a:noFill/>
        </p:spPr>
        <p:txBody>
          <a:bodyPr wrap="none" rtlCol="0">
            <a:spAutoFit/>
          </a:bodyPr>
          <a:lstStyle/>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네이버 부동산</a:t>
            </a:r>
            <a:endParaRPr lang="en-US" altLang="ko-KR" sz="3200" dirty="0">
              <a:solidFill>
                <a:schemeClr val="bg1"/>
              </a:solidFill>
              <a:latin typeface="G마켓 산스 TTF Bold" panose="02000000000000000000" pitchFamily="2" charset="-127"/>
              <a:ea typeface="G마켓 산스 TTF Bold" panose="02000000000000000000" pitchFamily="2" charset="-127"/>
            </a:endParaRPr>
          </a:p>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직방</a:t>
            </a:r>
            <a:r>
              <a:rPr lang="en-US" altLang="ko-KR" sz="3200" dirty="0">
                <a:solidFill>
                  <a:schemeClr val="bg1"/>
                </a:solidFill>
                <a:latin typeface="G마켓 산스 TTF Bold" panose="02000000000000000000" pitchFamily="2" charset="-127"/>
                <a:ea typeface="G마켓 산스 TTF Bold" panose="02000000000000000000" pitchFamily="2" charset="-127"/>
              </a:rPr>
              <a:t>, </a:t>
            </a:r>
            <a:r>
              <a:rPr lang="ko-KR" altLang="en-US" sz="3200" dirty="0">
                <a:solidFill>
                  <a:schemeClr val="bg1"/>
                </a:solidFill>
                <a:latin typeface="G마켓 산스 TTF Bold" panose="02000000000000000000" pitchFamily="2" charset="-127"/>
                <a:ea typeface="G마켓 산스 TTF Bold" panose="02000000000000000000" pitchFamily="2" charset="-127"/>
              </a:rPr>
              <a:t>다방</a:t>
            </a:r>
          </a:p>
        </p:txBody>
      </p:sp>
      <p:sp>
        <p:nvSpPr>
          <p:cNvPr id="5" name="TextBox 4">
            <a:extLst>
              <a:ext uri="{FF2B5EF4-FFF2-40B4-BE49-F238E27FC236}">
                <a16:creationId xmlns:a16="http://schemas.microsoft.com/office/drawing/2014/main" id="{27E23B53-257D-4A0A-8F43-2115983605C0}"/>
              </a:ext>
            </a:extLst>
          </p:cNvPr>
          <p:cNvSpPr txBox="1"/>
          <p:nvPr/>
        </p:nvSpPr>
        <p:spPr>
          <a:xfrm>
            <a:off x="7801543" y="3136612"/>
            <a:ext cx="3748142" cy="584775"/>
          </a:xfrm>
          <a:prstGeom prst="rect">
            <a:avLst/>
          </a:prstGeom>
          <a:noFill/>
        </p:spPr>
        <p:txBody>
          <a:bodyPr wrap="none" rtlCol="0">
            <a:spAutoFit/>
          </a:bodyPr>
          <a:lstStyle/>
          <a:p>
            <a:r>
              <a:rPr lang="en-US" altLang="ko-KR" sz="3200" dirty="0">
                <a:solidFill>
                  <a:schemeClr val="bg2">
                    <a:lumMod val="25000"/>
                  </a:schemeClr>
                </a:solidFill>
                <a:latin typeface="G마켓 산스 TTF Bold" panose="02000000000000000000" pitchFamily="2" charset="-127"/>
                <a:ea typeface="G마켓 산스 TTF Bold" panose="02000000000000000000" pitchFamily="2" charset="-127"/>
              </a:rPr>
              <a:t>Check-In Home</a:t>
            </a:r>
            <a:endParaRPr lang="ko-KR" altLang="en-US" sz="3200" dirty="0">
              <a:solidFill>
                <a:schemeClr val="bg2">
                  <a:lumMod val="25000"/>
                </a:schemeClr>
              </a:solidFill>
              <a:latin typeface="G마켓 산스 TTF Bold" panose="02000000000000000000" pitchFamily="2" charset="-127"/>
              <a:ea typeface="G마켓 산스 TTF Bold" panose="02000000000000000000" pitchFamily="2" charset="-127"/>
            </a:endParaRPr>
          </a:p>
        </p:txBody>
      </p:sp>
      <p:grpSp>
        <p:nvGrpSpPr>
          <p:cNvPr id="6" name="그룹 5">
            <a:extLst>
              <a:ext uri="{FF2B5EF4-FFF2-40B4-BE49-F238E27FC236}">
                <a16:creationId xmlns:a16="http://schemas.microsoft.com/office/drawing/2014/main" id="{F40417DF-2BE4-BCF3-5150-5737C4B58E89}"/>
              </a:ext>
            </a:extLst>
          </p:cNvPr>
          <p:cNvGrpSpPr/>
          <p:nvPr/>
        </p:nvGrpSpPr>
        <p:grpSpPr>
          <a:xfrm>
            <a:off x="1997847" y="4205440"/>
            <a:ext cx="2100306" cy="590400"/>
            <a:chOff x="1714943" y="4361688"/>
            <a:chExt cx="2100306" cy="590400"/>
          </a:xfrm>
        </p:grpSpPr>
        <p:pic>
          <p:nvPicPr>
            <p:cNvPr id="8194" name="Picture 2" descr="직방 - 아파트, 원룸, 오피스텔, 빌라 - Google Play 앱">
              <a:extLst>
                <a:ext uri="{FF2B5EF4-FFF2-40B4-BE49-F238E27FC236}">
                  <a16:creationId xmlns:a16="http://schemas.microsoft.com/office/drawing/2014/main" id="{8A7B8D1A-CCF6-CA06-9055-B428D95CD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896"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네이버 부동산 - 아파트, 주택, 원룸 구하기 - Google Play 앱">
              <a:extLst>
                <a:ext uri="{FF2B5EF4-FFF2-40B4-BE49-F238E27FC236}">
                  <a16:creationId xmlns:a16="http://schemas.microsoft.com/office/drawing/2014/main" id="{A9D989D8-97D2-8EC0-028D-E9FA41E52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43"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다방 - 원룸, 오피스텔 방 구하기">
              <a:extLst>
                <a:ext uri="{FF2B5EF4-FFF2-40B4-BE49-F238E27FC236}">
                  <a16:creationId xmlns:a16="http://schemas.microsoft.com/office/drawing/2014/main" id="{F44A7D20-FCB0-58C9-706B-261B3C10A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849" y="4361688"/>
              <a:ext cx="590400" cy="5904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직사각형 3">
            <a:extLst>
              <a:ext uri="{FF2B5EF4-FFF2-40B4-BE49-F238E27FC236}">
                <a16:creationId xmlns:a16="http://schemas.microsoft.com/office/drawing/2014/main" id="{AA466515-F4BB-341A-56AA-32A78CC368E2}"/>
              </a:ext>
            </a:extLst>
          </p:cNvPr>
          <p:cNvSpPr/>
          <p:nvPr/>
        </p:nvSpPr>
        <p:spPr>
          <a:xfrm>
            <a:off x="0" y="0"/>
            <a:ext cx="12192000" cy="6858000"/>
          </a:xfrm>
          <a:prstGeom prst="rect">
            <a:avLst/>
          </a:prstGeom>
          <a:solidFill>
            <a:srgbClr val="2B27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正方形/長方形 13">
            <a:extLst>
              <a:ext uri="{FF2B5EF4-FFF2-40B4-BE49-F238E27FC236}">
                <a16:creationId xmlns:a16="http://schemas.microsoft.com/office/drawing/2014/main" id="{72471CB4-1562-172F-A3FC-CFB7093ED33B}"/>
              </a:ext>
            </a:extLst>
          </p:cNvPr>
          <p:cNvSpPr/>
          <p:nvPr/>
        </p:nvSpPr>
        <p:spPr>
          <a:xfrm>
            <a:off x="1251415" y="2695978"/>
            <a:ext cx="9912727" cy="881268"/>
          </a:xfrm>
          <a:prstGeom prst="rect">
            <a:avLst/>
          </a:prstGeom>
          <a:solidFill>
            <a:schemeClr val="bg1">
              <a:lumMod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ko-KR" altLang="en-US" sz="2100" dirty="0">
                <a:solidFill>
                  <a:srgbClr val="2B2735"/>
                </a:solidFill>
                <a:ea typeface="+mj-ea"/>
              </a:rPr>
              <a:t>주택 검색</a:t>
            </a:r>
            <a:r>
              <a:rPr kumimoji="1" lang="en-US" altLang="ko-KR" sz="2100" dirty="0">
                <a:solidFill>
                  <a:srgbClr val="2B2735"/>
                </a:solidFill>
                <a:ea typeface="+mj-ea"/>
              </a:rPr>
              <a:t>,</a:t>
            </a:r>
            <a:r>
              <a:rPr kumimoji="1" lang="ko-KR" altLang="en-US" sz="2100" dirty="0">
                <a:solidFill>
                  <a:srgbClr val="2B2735"/>
                </a:solidFill>
                <a:ea typeface="+mj-ea"/>
              </a:rPr>
              <a:t> 중개거래 등 </a:t>
            </a:r>
            <a:r>
              <a:rPr kumimoji="1" lang="ko-KR" altLang="en-US" sz="2100" dirty="0">
                <a:solidFill>
                  <a:srgbClr val="FF0000"/>
                </a:solidFill>
                <a:ea typeface="+mj-ea"/>
              </a:rPr>
              <a:t>주택 매매 서비스 제공</a:t>
            </a:r>
            <a:r>
              <a:rPr kumimoji="1" lang="ko-KR" altLang="en-US" sz="2100" dirty="0">
                <a:solidFill>
                  <a:srgbClr val="2B2735"/>
                </a:solidFill>
                <a:ea typeface="+mj-ea"/>
              </a:rPr>
              <a:t>에만 치중</a:t>
            </a:r>
            <a:endParaRPr kumimoji="1" lang="ja-JP" altLang="en-US" sz="2100">
              <a:solidFill>
                <a:srgbClr val="2B2735"/>
              </a:solidFill>
              <a:ea typeface="+mj-ea"/>
            </a:endParaRPr>
          </a:p>
        </p:txBody>
      </p:sp>
    </p:spTree>
    <p:extLst>
      <p:ext uri="{BB962C8B-B14F-4D97-AF65-F5344CB8AC3E}">
        <p14:creationId xmlns:p14="http://schemas.microsoft.com/office/powerpoint/2010/main" val="2412403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B259F21-DBA3-4B67-9EE4-E6A80294CEE8}"/>
              </a:ext>
            </a:extLst>
          </p:cNvPr>
          <p:cNvSpPr/>
          <p:nvPr/>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55426FD-9E53-4BA7-B412-C0DB94C82813}"/>
              </a:ext>
            </a:extLst>
          </p:cNvPr>
          <p:cNvSpPr txBox="1"/>
          <p:nvPr/>
        </p:nvSpPr>
        <p:spPr>
          <a:xfrm>
            <a:off x="5039831" y="2758890"/>
            <a:ext cx="2335896" cy="1446550"/>
          </a:xfrm>
          <a:prstGeom prst="rect">
            <a:avLst/>
          </a:prstGeom>
          <a:noFill/>
        </p:spPr>
        <p:txBody>
          <a:bodyPr wrap="none" rtlCol="0">
            <a:spAutoFit/>
          </a:bodyPr>
          <a:lstStyle/>
          <a:p>
            <a:pPr algn="ctr"/>
            <a:r>
              <a:rPr lang="en-US" altLang="ko-KR" sz="8800" b="1" dirty="0">
                <a:solidFill>
                  <a:schemeClr val="bg1"/>
                </a:solidFill>
                <a:latin typeface="+mj-lt"/>
              </a:rPr>
              <a:t>V</a:t>
            </a:r>
            <a:r>
              <a:rPr lang="en-US" altLang="ko-KR" sz="8800" b="1" dirty="0">
                <a:latin typeface="+mj-lt"/>
              </a:rPr>
              <a:t>S.</a:t>
            </a:r>
            <a:endParaRPr lang="ko-KR" altLang="en-US" sz="8800" b="1" dirty="0">
              <a:latin typeface="+mj-lt"/>
            </a:endParaRPr>
          </a:p>
        </p:txBody>
      </p:sp>
      <p:sp>
        <p:nvSpPr>
          <p:cNvPr id="3" name="TextBox 2">
            <a:extLst>
              <a:ext uri="{FF2B5EF4-FFF2-40B4-BE49-F238E27FC236}">
                <a16:creationId xmlns:a16="http://schemas.microsoft.com/office/drawing/2014/main" id="{6E8C9F7F-65E8-44A7-A8AF-702D2F660DF6}"/>
              </a:ext>
            </a:extLst>
          </p:cNvPr>
          <p:cNvSpPr txBox="1"/>
          <p:nvPr/>
        </p:nvSpPr>
        <p:spPr>
          <a:xfrm>
            <a:off x="1714943" y="2943556"/>
            <a:ext cx="2666114" cy="1077218"/>
          </a:xfrm>
          <a:prstGeom prst="rect">
            <a:avLst/>
          </a:prstGeom>
          <a:noFill/>
        </p:spPr>
        <p:txBody>
          <a:bodyPr wrap="none" rtlCol="0">
            <a:spAutoFit/>
          </a:bodyPr>
          <a:lstStyle/>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네이버 부동산</a:t>
            </a:r>
            <a:endParaRPr lang="en-US" altLang="ko-KR" sz="3200" dirty="0">
              <a:solidFill>
                <a:schemeClr val="bg1"/>
              </a:solidFill>
              <a:latin typeface="G마켓 산스 TTF Bold" panose="02000000000000000000" pitchFamily="2" charset="-127"/>
              <a:ea typeface="G마켓 산스 TTF Bold" panose="02000000000000000000" pitchFamily="2" charset="-127"/>
            </a:endParaRPr>
          </a:p>
          <a:p>
            <a:pPr algn="ctr"/>
            <a:r>
              <a:rPr lang="ko-KR" altLang="en-US" sz="3200" dirty="0">
                <a:solidFill>
                  <a:schemeClr val="bg1"/>
                </a:solidFill>
                <a:latin typeface="G마켓 산스 TTF Bold" panose="02000000000000000000" pitchFamily="2" charset="-127"/>
                <a:ea typeface="G마켓 산스 TTF Bold" panose="02000000000000000000" pitchFamily="2" charset="-127"/>
              </a:rPr>
              <a:t>직방</a:t>
            </a:r>
            <a:r>
              <a:rPr lang="en-US" altLang="ko-KR" sz="3200" dirty="0">
                <a:solidFill>
                  <a:schemeClr val="bg1"/>
                </a:solidFill>
                <a:latin typeface="G마켓 산스 TTF Bold" panose="02000000000000000000" pitchFamily="2" charset="-127"/>
                <a:ea typeface="G마켓 산스 TTF Bold" panose="02000000000000000000" pitchFamily="2" charset="-127"/>
              </a:rPr>
              <a:t>, </a:t>
            </a:r>
            <a:r>
              <a:rPr lang="ko-KR" altLang="en-US" sz="3200" dirty="0">
                <a:solidFill>
                  <a:schemeClr val="bg1"/>
                </a:solidFill>
                <a:latin typeface="G마켓 산스 TTF Bold" panose="02000000000000000000" pitchFamily="2" charset="-127"/>
                <a:ea typeface="G마켓 산스 TTF Bold" panose="02000000000000000000" pitchFamily="2" charset="-127"/>
              </a:rPr>
              <a:t>다방</a:t>
            </a:r>
          </a:p>
        </p:txBody>
      </p:sp>
      <p:sp>
        <p:nvSpPr>
          <p:cNvPr id="5" name="TextBox 4">
            <a:extLst>
              <a:ext uri="{FF2B5EF4-FFF2-40B4-BE49-F238E27FC236}">
                <a16:creationId xmlns:a16="http://schemas.microsoft.com/office/drawing/2014/main" id="{27E23B53-257D-4A0A-8F43-2115983605C0}"/>
              </a:ext>
            </a:extLst>
          </p:cNvPr>
          <p:cNvSpPr txBox="1"/>
          <p:nvPr/>
        </p:nvSpPr>
        <p:spPr>
          <a:xfrm>
            <a:off x="7801543" y="3136612"/>
            <a:ext cx="3748142" cy="584775"/>
          </a:xfrm>
          <a:prstGeom prst="rect">
            <a:avLst/>
          </a:prstGeom>
          <a:noFill/>
        </p:spPr>
        <p:txBody>
          <a:bodyPr wrap="none" rtlCol="0">
            <a:spAutoFit/>
          </a:bodyPr>
          <a:lstStyle/>
          <a:p>
            <a:r>
              <a:rPr lang="en-US" altLang="ko-KR" sz="3200" dirty="0">
                <a:solidFill>
                  <a:schemeClr val="bg2">
                    <a:lumMod val="25000"/>
                  </a:schemeClr>
                </a:solidFill>
                <a:latin typeface="G마켓 산스 TTF Bold" panose="02000000000000000000" pitchFamily="2" charset="-127"/>
                <a:ea typeface="G마켓 산스 TTF Bold" panose="02000000000000000000" pitchFamily="2" charset="-127"/>
              </a:rPr>
              <a:t>Check-In Home</a:t>
            </a:r>
            <a:endParaRPr lang="ko-KR" altLang="en-US" sz="3200" dirty="0">
              <a:solidFill>
                <a:schemeClr val="bg2">
                  <a:lumMod val="25000"/>
                </a:schemeClr>
              </a:solidFill>
              <a:latin typeface="G마켓 산스 TTF Bold" panose="02000000000000000000" pitchFamily="2" charset="-127"/>
              <a:ea typeface="G마켓 산스 TTF Bold" panose="02000000000000000000" pitchFamily="2" charset="-127"/>
            </a:endParaRPr>
          </a:p>
        </p:txBody>
      </p:sp>
      <p:grpSp>
        <p:nvGrpSpPr>
          <p:cNvPr id="6" name="그룹 5">
            <a:extLst>
              <a:ext uri="{FF2B5EF4-FFF2-40B4-BE49-F238E27FC236}">
                <a16:creationId xmlns:a16="http://schemas.microsoft.com/office/drawing/2014/main" id="{F40417DF-2BE4-BCF3-5150-5737C4B58E89}"/>
              </a:ext>
            </a:extLst>
          </p:cNvPr>
          <p:cNvGrpSpPr/>
          <p:nvPr/>
        </p:nvGrpSpPr>
        <p:grpSpPr>
          <a:xfrm>
            <a:off x="1997847" y="4205440"/>
            <a:ext cx="2100306" cy="590400"/>
            <a:chOff x="1714943" y="4361688"/>
            <a:chExt cx="2100306" cy="590400"/>
          </a:xfrm>
        </p:grpSpPr>
        <p:pic>
          <p:nvPicPr>
            <p:cNvPr id="8194" name="Picture 2" descr="직방 - 아파트, 원룸, 오피스텔, 빌라 - Google Play 앱">
              <a:extLst>
                <a:ext uri="{FF2B5EF4-FFF2-40B4-BE49-F238E27FC236}">
                  <a16:creationId xmlns:a16="http://schemas.microsoft.com/office/drawing/2014/main" id="{8A7B8D1A-CCF6-CA06-9055-B428D95CD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896"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네이버 부동산 - 아파트, 주택, 원룸 구하기 - Google Play 앱">
              <a:extLst>
                <a:ext uri="{FF2B5EF4-FFF2-40B4-BE49-F238E27FC236}">
                  <a16:creationId xmlns:a16="http://schemas.microsoft.com/office/drawing/2014/main" id="{A9D989D8-97D2-8EC0-028D-E9FA41E52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943" y="4361688"/>
              <a:ext cx="590296" cy="59029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다방 - 원룸, 오피스텔 방 구하기">
              <a:extLst>
                <a:ext uri="{FF2B5EF4-FFF2-40B4-BE49-F238E27FC236}">
                  <a16:creationId xmlns:a16="http://schemas.microsoft.com/office/drawing/2014/main" id="{F44A7D20-FCB0-58C9-706B-261B3C10A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849" y="4361688"/>
              <a:ext cx="590400" cy="5904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직사각형 3">
            <a:extLst>
              <a:ext uri="{FF2B5EF4-FFF2-40B4-BE49-F238E27FC236}">
                <a16:creationId xmlns:a16="http://schemas.microsoft.com/office/drawing/2014/main" id="{AA466515-F4BB-341A-56AA-32A78CC368E2}"/>
              </a:ext>
            </a:extLst>
          </p:cNvPr>
          <p:cNvSpPr/>
          <p:nvPr/>
        </p:nvSpPr>
        <p:spPr>
          <a:xfrm>
            <a:off x="0" y="0"/>
            <a:ext cx="12192000" cy="6858000"/>
          </a:xfrm>
          <a:prstGeom prst="rect">
            <a:avLst/>
          </a:prstGeom>
          <a:solidFill>
            <a:srgbClr val="2B2735">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正方形/長方形 13">
            <a:extLst>
              <a:ext uri="{FF2B5EF4-FFF2-40B4-BE49-F238E27FC236}">
                <a16:creationId xmlns:a16="http://schemas.microsoft.com/office/drawing/2014/main" id="{72471CB4-1562-172F-A3FC-CFB7093ED33B}"/>
              </a:ext>
            </a:extLst>
          </p:cNvPr>
          <p:cNvSpPr/>
          <p:nvPr/>
        </p:nvSpPr>
        <p:spPr>
          <a:xfrm>
            <a:off x="1251415" y="2695977"/>
            <a:ext cx="9912727" cy="881268"/>
          </a:xfrm>
          <a:prstGeom prst="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ko-KR" altLang="en-US" sz="2100" dirty="0">
                <a:solidFill>
                  <a:srgbClr val="2B2735"/>
                </a:solidFill>
                <a:ea typeface="+mj-ea"/>
              </a:rPr>
              <a:t>주택을 구매하기까지의 </a:t>
            </a:r>
            <a:r>
              <a:rPr kumimoji="1" lang="ko-KR" altLang="en-US" sz="2100" dirty="0">
                <a:solidFill>
                  <a:srgbClr val="00A9EA"/>
                </a:solidFill>
                <a:ea typeface="+mj-ea"/>
              </a:rPr>
              <a:t>전 과정</a:t>
            </a:r>
            <a:r>
              <a:rPr kumimoji="1" lang="ko-KR" altLang="en-US" sz="2100" dirty="0">
                <a:solidFill>
                  <a:schemeClr val="tx1"/>
                </a:solidFill>
                <a:ea typeface="+mj-ea"/>
              </a:rPr>
              <a:t>을</a:t>
            </a:r>
            <a:r>
              <a:rPr kumimoji="1" lang="ko-KR" altLang="en-US" sz="2100" dirty="0">
                <a:solidFill>
                  <a:srgbClr val="00A9EA"/>
                </a:solidFill>
                <a:ea typeface="+mj-ea"/>
              </a:rPr>
              <a:t> </a:t>
            </a:r>
            <a:r>
              <a:rPr kumimoji="1" lang="ko-KR" altLang="en-US" sz="2100" dirty="0">
                <a:solidFill>
                  <a:srgbClr val="2B2735"/>
                </a:solidFill>
                <a:ea typeface="+mj-ea"/>
              </a:rPr>
              <a:t>함께하는 동반자</a:t>
            </a:r>
            <a:endParaRPr kumimoji="1" lang="ja-JP" altLang="en-US" sz="2100">
              <a:solidFill>
                <a:srgbClr val="2B2735"/>
              </a:solidFill>
              <a:ea typeface="+mj-ea"/>
            </a:endParaRPr>
          </a:p>
        </p:txBody>
      </p:sp>
      <p:sp>
        <p:nvSpPr>
          <p:cNvPr id="8" name="양쪽 대괄호 7">
            <a:extLst>
              <a:ext uri="{FF2B5EF4-FFF2-40B4-BE49-F238E27FC236}">
                <a16:creationId xmlns:a16="http://schemas.microsoft.com/office/drawing/2014/main" id="{0CB7376E-2514-3644-03C4-387CB3A5951A}"/>
              </a:ext>
            </a:extLst>
          </p:cNvPr>
          <p:cNvSpPr/>
          <p:nvPr/>
        </p:nvSpPr>
        <p:spPr>
          <a:xfrm>
            <a:off x="2844818" y="2930703"/>
            <a:ext cx="6725920" cy="411815"/>
          </a:xfrm>
          <a:prstGeom prst="bracketPair">
            <a:avLst/>
          </a:prstGeom>
          <a:ln w="762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500042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1C4C991-578F-4BCD-B350-5DE404DED75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직사각형 3">
            <a:extLst>
              <a:ext uri="{FF2B5EF4-FFF2-40B4-BE49-F238E27FC236}">
                <a16:creationId xmlns:a16="http://schemas.microsoft.com/office/drawing/2014/main" id="{385EDB20-7049-4DDE-B817-8E0D75156B6E}"/>
              </a:ext>
            </a:extLst>
          </p:cNvPr>
          <p:cNvSpPr/>
          <p:nvPr/>
        </p:nvSpPr>
        <p:spPr>
          <a:xfrm>
            <a:off x="0" y="0"/>
            <a:ext cx="12192000" cy="685800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B76A5865-2236-467A-9BE1-2BAFD13B7742}"/>
              </a:ext>
            </a:extLst>
          </p:cNvPr>
          <p:cNvSpPr txBox="1"/>
          <p:nvPr/>
        </p:nvSpPr>
        <p:spPr>
          <a:xfrm>
            <a:off x="3955029" y="2705725"/>
            <a:ext cx="4281942" cy="1446550"/>
          </a:xfrm>
          <a:prstGeom prst="rect">
            <a:avLst/>
          </a:prstGeom>
          <a:noFill/>
        </p:spPr>
        <p:txBody>
          <a:bodyPr wrap="none" rtlCol="0">
            <a:spAutoFit/>
          </a:bodyPr>
          <a:lstStyle/>
          <a:p>
            <a:pPr algn="ctr"/>
            <a:r>
              <a:rPr lang="en-US" altLang="ko-KR" sz="8800" dirty="0">
                <a:solidFill>
                  <a:schemeClr val="bg1"/>
                </a:solidFill>
                <a:latin typeface="+mj-lt"/>
              </a:rPr>
              <a:t>WHAT</a:t>
            </a:r>
            <a:endParaRPr lang="ko-KR" altLang="en-US" sz="8800" dirty="0">
              <a:solidFill>
                <a:schemeClr val="bg1"/>
              </a:solidFill>
              <a:latin typeface="+mj-lt"/>
            </a:endParaRPr>
          </a:p>
        </p:txBody>
      </p:sp>
    </p:spTree>
    <p:extLst>
      <p:ext uri="{BB962C8B-B14F-4D97-AF65-F5344CB8AC3E}">
        <p14:creationId xmlns:p14="http://schemas.microsoft.com/office/powerpoint/2010/main" val="263046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COLOR_SKY_BLUE">
      <a:dk1>
        <a:srgbClr val="3A3838"/>
      </a:dk1>
      <a:lt1>
        <a:srgbClr val="FFFFFF"/>
      </a:lt1>
      <a:dk2>
        <a:srgbClr val="3A3838"/>
      </a:dk2>
      <a:lt2>
        <a:srgbClr val="F2F2F2"/>
      </a:lt2>
      <a:accent1>
        <a:srgbClr val="0D509E"/>
      </a:accent1>
      <a:accent2>
        <a:srgbClr val="F5C437"/>
      </a:accent2>
      <a:accent3>
        <a:srgbClr val="00A9EA"/>
      </a:accent3>
      <a:accent4>
        <a:srgbClr val="018EDD"/>
      </a:accent4>
      <a:accent5>
        <a:srgbClr val="FDF54F"/>
      </a:accent5>
      <a:accent6>
        <a:srgbClr val="59D3F5"/>
      </a:accent6>
      <a:hlink>
        <a:srgbClr val="757070"/>
      </a:hlink>
      <a:folHlink>
        <a:srgbClr val="757070"/>
      </a:folHlink>
    </a:clrScheme>
    <a:fontScheme name="G마켓 산스와 나눔스퀘어">
      <a:majorFont>
        <a:latin typeface="G마켓 산스 TTF Bold"/>
        <a:ea typeface="나눔스퀘어 ExtraBold"/>
        <a:cs typeface=""/>
      </a:majorFont>
      <a:minorFont>
        <a:latin typeface="G마켓 산스 TTF Medium"/>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TotalTime>
  <Words>1336</Words>
  <Application>Microsoft Macintosh PowerPoint</Application>
  <PresentationFormat>와이드스크린</PresentationFormat>
  <Paragraphs>228</Paragraphs>
  <Slides>31</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31</vt:i4>
      </vt:variant>
    </vt:vector>
  </HeadingPairs>
  <TitlesOfParts>
    <vt:vector size="40" baseType="lpstr">
      <vt:lpstr>G마켓 산스 TTF Bold</vt:lpstr>
      <vt:lpstr>G마켓 산스 TTF Light</vt:lpstr>
      <vt:lpstr>G마켓 산스 TTF Medium</vt:lpstr>
      <vt:lpstr>NanumSquareOTF Bold</vt:lpstr>
      <vt:lpstr>맑은 고딕</vt:lpstr>
      <vt:lpstr>Arial</vt:lpstr>
      <vt:lpstr>DM Sans</vt:lpstr>
      <vt:lpstr>NanumSquare 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선홍 박</cp:lastModifiedBy>
  <cp:revision>89</cp:revision>
  <dcterms:created xsi:type="dcterms:W3CDTF">2020-02-09T06:06:54Z</dcterms:created>
  <dcterms:modified xsi:type="dcterms:W3CDTF">2024-05-23T20:03:50Z</dcterms:modified>
</cp:coreProperties>
</file>